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notesMasterIdLst>
    <p:notesMasterId r:id="rId13"/>
  </p:notesMasterIdLst>
  <p:sldIdLst>
    <p:sldId id="275" r:id="rId2"/>
    <p:sldId id="383" r:id="rId3"/>
    <p:sldId id="264" r:id="rId4"/>
    <p:sldId id="257" r:id="rId5"/>
    <p:sldId id="259" r:id="rId6"/>
    <p:sldId id="262" r:id="rId7"/>
    <p:sldId id="258" r:id="rId8"/>
    <p:sldId id="260" r:id="rId9"/>
    <p:sldId id="261" r:id="rId10"/>
    <p:sldId id="266" r:id="rId11"/>
    <p:sldId id="269" r:id="rId1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DBD"/>
    <a:srgbClr val="FC7007"/>
    <a:srgbClr val="D44608"/>
    <a:srgbClr val="AC6639"/>
    <a:srgbClr val="BE99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553" autoAdjust="0"/>
    <p:restoredTop sz="79749" autoAdjust="0"/>
  </p:normalViewPr>
  <p:slideViewPr>
    <p:cSldViewPr>
      <p:cViewPr varScale="1">
        <p:scale>
          <a:sx n="53" d="100"/>
          <a:sy n="53" d="100"/>
        </p:scale>
        <p:origin x="1234" y="2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6400" cy="49688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9" y="1"/>
            <a:ext cx="2946400" cy="496889"/>
          </a:xfrm>
          <a:prstGeom prst="rect">
            <a:avLst/>
          </a:prstGeom>
        </p:spPr>
        <p:txBody>
          <a:bodyPr vert="horz" lIns="91440" tIns="45720" rIns="91440" bIns="45720" rtlCol="0"/>
          <a:lstStyle>
            <a:lvl1pPr algn="r">
              <a:defRPr sz="1200"/>
            </a:lvl1pPr>
          </a:lstStyle>
          <a:p>
            <a:fld id="{EF054ED9-764B-4149-9889-DA726399F27F}" type="datetimeFigureOut">
              <a:rPr lang="en-GB" smtClean="0"/>
              <a:t>02/02/2026</a:t>
            </a:fld>
            <a:endParaRPr lang="en-GB"/>
          </a:p>
        </p:txBody>
      </p:sp>
      <p:sp>
        <p:nvSpPr>
          <p:cNvPr id="4" name="Slide Image Placeholder 3"/>
          <p:cNvSpPr>
            <a:spLocks noGrp="1" noRot="1" noChangeAspect="1"/>
          </p:cNvSpPr>
          <p:nvPr>
            <p:ph type="sldImg" idx="2"/>
          </p:nvPr>
        </p:nvSpPr>
        <p:spPr>
          <a:xfrm>
            <a:off x="982663" y="1243013"/>
            <a:ext cx="4832350" cy="33464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1" y="4776789"/>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9"/>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9" y="9429750"/>
            <a:ext cx="2946400" cy="496889"/>
          </a:xfrm>
          <a:prstGeom prst="rect">
            <a:avLst/>
          </a:prstGeom>
        </p:spPr>
        <p:txBody>
          <a:bodyPr vert="horz" lIns="91440" tIns="45720" rIns="91440" bIns="45720" rtlCol="0" anchor="b"/>
          <a:lstStyle>
            <a:lvl1pPr algn="r">
              <a:defRPr sz="1200"/>
            </a:lvl1pPr>
          </a:lstStyle>
          <a:p>
            <a:fld id="{492EB67C-1CA7-4BC9-8B14-E1BCFC5F6396}" type="slidenum">
              <a:rPr lang="en-GB" smtClean="0"/>
              <a:t>‹#›</a:t>
            </a:fld>
            <a:endParaRPr lang="en-GB"/>
          </a:p>
        </p:txBody>
      </p:sp>
    </p:spTree>
    <p:extLst>
      <p:ext uri="{BB962C8B-B14F-4D97-AF65-F5344CB8AC3E}">
        <p14:creationId xmlns:p14="http://schemas.microsoft.com/office/powerpoint/2010/main" val="145522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92EB67C-1CA7-4BC9-8B14-E1BCFC5F6396}" type="slidenum">
              <a:rPr lang="en-GB" smtClean="0"/>
              <a:t>1</a:t>
            </a:fld>
            <a:endParaRPr lang="en-GB"/>
          </a:p>
        </p:txBody>
      </p:sp>
    </p:spTree>
    <p:extLst>
      <p:ext uri="{BB962C8B-B14F-4D97-AF65-F5344CB8AC3E}">
        <p14:creationId xmlns:p14="http://schemas.microsoft.com/office/powerpoint/2010/main" val="3923815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92EB67C-1CA7-4BC9-8B14-E1BCFC5F6396}" type="slidenum">
              <a:rPr lang="en-GB" smtClean="0"/>
              <a:t>2</a:t>
            </a:fld>
            <a:endParaRPr lang="en-GB"/>
          </a:p>
        </p:txBody>
      </p:sp>
    </p:spTree>
    <p:extLst>
      <p:ext uri="{BB962C8B-B14F-4D97-AF65-F5344CB8AC3E}">
        <p14:creationId xmlns:p14="http://schemas.microsoft.com/office/powerpoint/2010/main" val="2658235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92EB67C-1CA7-4BC9-8B14-E1BCFC5F6396}" type="slidenum">
              <a:rPr lang="en-GB" smtClean="0"/>
              <a:t>3</a:t>
            </a:fld>
            <a:endParaRPr lang="en-GB"/>
          </a:p>
        </p:txBody>
      </p:sp>
    </p:spTree>
    <p:extLst>
      <p:ext uri="{BB962C8B-B14F-4D97-AF65-F5344CB8AC3E}">
        <p14:creationId xmlns:p14="http://schemas.microsoft.com/office/powerpoint/2010/main" val="29730031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92EB67C-1CA7-4BC9-8B14-E1BCFC5F6396}" type="slidenum">
              <a:rPr lang="en-GB" smtClean="0"/>
              <a:t>4</a:t>
            </a:fld>
            <a:endParaRPr lang="en-GB"/>
          </a:p>
        </p:txBody>
      </p:sp>
    </p:spTree>
    <p:extLst>
      <p:ext uri="{BB962C8B-B14F-4D97-AF65-F5344CB8AC3E}">
        <p14:creationId xmlns:p14="http://schemas.microsoft.com/office/powerpoint/2010/main" val="4286230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92EB67C-1CA7-4BC9-8B14-E1BCFC5F6396}" type="slidenum">
              <a:rPr lang="en-GB" smtClean="0"/>
              <a:t>5</a:t>
            </a:fld>
            <a:endParaRPr lang="en-GB"/>
          </a:p>
        </p:txBody>
      </p:sp>
    </p:spTree>
    <p:extLst>
      <p:ext uri="{BB962C8B-B14F-4D97-AF65-F5344CB8AC3E}">
        <p14:creationId xmlns:p14="http://schemas.microsoft.com/office/powerpoint/2010/main" val="8965228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92EB67C-1CA7-4BC9-8B14-E1BCFC5F6396}" type="slidenum">
              <a:rPr lang="en-GB" smtClean="0"/>
              <a:t>6</a:t>
            </a:fld>
            <a:endParaRPr lang="en-GB"/>
          </a:p>
        </p:txBody>
      </p:sp>
    </p:spTree>
    <p:extLst>
      <p:ext uri="{BB962C8B-B14F-4D97-AF65-F5344CB8AC3E}">
        <p14:creationId xmlns:p14="http://schemas.microsoft.com/office/powerpoint/2010/main" val="10530845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92EB67C-1CA7-4BC9-8B14-E1BCFC5F6396}" type="slidenum">
              <a:rPr lang="en-GB" smtClean="0"/>
              <a:t>7</a:t>
            </a:fld>
            <a:endParaRPr lang="en-GB"/>
          </a:p>
        </p:txBody>
      </p:sp>
    </p:spTree>
    <p:extLst>
      <p:ext uri="{BB962C8B-B14F-4D97-AF65-F5344CB8AC3E}">
        <p14:creationId xmlns:p14="http://schemas.microsoft.com/office/powerpoint/2010/main" val="14884334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92EB67C-1CA7-4BC9-8B14-E1BCFC5F6396}" type="slidenum">
              <a:rPr lang="en-GB" smtClean="0"/>
              <a:t>8</a:t>
            </a:fld>
            <a:endParaRPr lang="en-GB"/>
          </a:p>
        </p:txBody>
      </p:sp>
    </p:spTree>
    <p:extLst>
      <p:ext uri="{BB962C8B-B14F-4D97-AF65-F5344CB8AC3E}">
        <p14:creationId xmlns:p14="http://schemas.microsoft.com/office/powerpoint/2010/main" val="3430627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92EB67C-1CA7-4BC9-8B14-E1BCFC5F6396}" type="slidenum">
              <a:rPr lang="en-GB" smtClean="0"/>
              <a:t>9</a:t>
            </a:fld>
            <a:endParaRPr lang="en-GB"/>
          </a:p>
        </p:txBody>
      </p:sp>
    </p:spTree>
    <p:extLst>
      <p:ext uri="{BB962C8B-B14F-4D97-AF65-F5344CB8AC3E}">
        <p14:creationId xmlns:p14="http://schemas.microsoft.com/office/powerpoint/2010/main" val="42659803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92EB67C-1CA7-4BC9-8B14-E1BCFC5F6396}" type="slidenum">
              <a:rPr lang="en-GB" smtClean="0"/>
              <a:t>10</a:t>
            </a:fld>
            <a:endParaRPr lang="en-GB"/>
          </a:p>
        </p:txBody>
      </p:sp>
    </p:spTree>
    <p:extLst>
      <p:ext uri="{BB962C8B-B14F-4D97-AF65-F5344CB8AC3E}">
        <p14:creationId xmlns:p14="http://schemas.microsoft.com/office/powerpoint/2010/main" val="12734249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92EB67C-1CA7-4BC9-8B14-E1BCFC5F6396}" type="slidenum">
              <a:rPr lang="en-GB" smtClean="0"/>
              <a:t>11</a:t>
            </a:fld>
            <a:endParaRPr lang="en-GB"/>
          </a:p>
        </p:txBody>
      </p:sp>
    </p:spTree>
    <p:extLst>
      <p:ext uri="{BB962C8B-B14F-4D97-AF65-F5344CB8AC3E}">
        <p14:creationId xmlns:p14="http://schemas.microsoft.com/office/powerpoint/2010/main" val="1370304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9171" y="-8468"/>
            <a:ext cx="993395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224812" y="2404534"/>
            <a:ext cx="631227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224812" y="4050835"/>
            <a:ext cx="631227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3492601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119546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60399" y="2700869"/>
            <a:ext cx="6876691"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60399" y="4527448"/>
            <a:ext cx="6876691"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122068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60400" y="609600"/>
            <a:ext cx="6876690"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60401" y="2160589"/>
            <a:ext cx="3345451"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191637" y="2160590"/>
            <a:ext cx="3345453"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B6567F-9920-45DC-A228-5D251948C15D}" type="datetimeFigureOut">
              <a:rPr lang="en-GB" smtClean="0"/>
              <a:t>02/02/2026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1305433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0400" y="609600"/>
            <a:ext cx="6876689"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60399" y="2160983"/>
            <a:ext cx="334822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60399" y="2737247"/>
            <a:ext cx="3348228"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188860" y="2160983"/>
            <a:ext cx="334822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188860" y="2737247"/>
            <a:ext cx="3348228"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B6567F-9920-45DC-A228-5D251948C15D}" type="datetimeFigureOut">
              <a:rPr lang="en-GB" smtClean="0"/>
              <a:t>02/02/2026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334426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60399" y="609600"/>
            <a:ext cx="6876690"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B6567F-9920-45DC-A228-5D251948C15D}" type="datetimeFigureOut">
              <a:rPr lang="en-GB" smtClean="0"/>
              <a:t>02/02/2026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3534366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B6567F-9920-45DC-A228-5D251948C15D}" type="datetimeFigureOut">
              <a:rPr lang="en-GB" smtClean="0"/>
              <a:t>02/02/2026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1596844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0399" y="1498604"/>
            <a:ext cx="3022697"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868882" y="514926"/>
            <a:ext cx="366820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60399" y="2777069"/>
            <a:ext cx="3022697"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9EB6567F-9920-45DC-A228-5D251948C15D}" type="datetimeFigureOut">
              <a:rPr lang="en-GB" smtClean="0"/>
              <a:t>02/02/2026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3560068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0399" y="4800600"/>
            <a:ext cx="687669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60399" y="609600"/>
            <a:ext cx="6876690"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60399" y="5367338"/>
            <a:ext cx="6876690"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B6567F-9920-45DC-A228-5D251948C15D}" type="datetimeFigureOut">
              <a:rPr lang="en-GB" smtClean="0"/>
              <a:t>02/02/2026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1487713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60400" y="609600"/>
            <a:ext cx="6876690"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60400" y="4470400"/>
            <a:ext cx="687669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3175124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459" y="609600"/>
            <a:ext cx="657819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92830" y="3632200"/>
            <a:ext cx="58714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60399" y="4470400"/>
            <a:ext cx="6876691"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
        <p:nvSpPr>
          <p:cNvPr id="24" name="TextBox 23"/>
          <p:cNvSpPr txBox="1"/>
          <p:nvPr/>
        </p:nvSpPr>
        <p:spPr>
          <a:xfrm>
            <a:off x="522937" y="790378"/>
            <a:ext cx="49542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7310008" y="2886556"/>
            <a:ext cx="49542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15088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60399" y="1931988"/>
            <a:ext cx="6876691"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60399" y="4527448"/>
            <a:ext cx="6876691"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31031911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459" y="609600"/>
            <a:ext cx="6578197"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60397" y="4013200"/>
            <a:ext cx="6876692"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60399" y="4527448"/>
            <a:ext cx="6876691"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
        <p:nvSpPr>
          <p:cNvPr id="24" name="TextBox 23"/>
          <p:cNvSpPr txBox="1"/>
          <p:nvPr/>
        </p:nvSpPr>
        <p:spPr>
          <a:xfrm>
            <a:off x="522937" y="790378"/>
            <a:ext cx="49542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7310008" y="2886556"/>
            <a:ext cx="49542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430473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67169" y="609600"/>
            <a:ext cx="6869920"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60397" y="4013200"/>
            <a:ext cx="6876692"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60399" y="4527448"/>
            <a:ext cx="6876691"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2905927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37959215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75421" y="609601"/>
            <a:ext cx="1060380"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60399" y="609601"/>
            <a:ext cx="5627945"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B6567F-9920-45DC-A228-5D251948C15D}"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CF5331-6F12-4BE4-93D1-00F83AD23709}" type="slidenum">
              <a:rPr lang="en-GB" smtClean="0"/>
              <a:t>‹#›</a:t>
            </a:fld>
            <a:endParaRPr lang="en-GB"/>
          </a:p>
        </p:txBody>
      </p:sp>
    </p:spTree>
    <p:extLst>
      <p:ext uri="{BB962C8B-B14F-4D97-AF65-F5344CB8AC3E}">
        <p14:creationId xmlns:p14="http://schemas.microsoft.com/office/powerpoint/2010/main" val="610422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9172" y="-8468"/>
            <a:ext cx="993395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60400" y="609600"/>
            <a:ext cx="6876689"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60399" y="2160590"/>
            <a:ext cx="6876690"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855696" y="6041364"/>
            <a:ext cx="741143"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B6567F-9920-45DC-A228-5D251948C15D}" type="datetimeFigureOut">
              <a:rPr lang="en-GB" smtClean="0"/>
              <a:t>02/02/2026</a:t>
            </a:fld>
            <a:endParaRPr lang="en-GB"/>
          </a:p>
        </p:txBody>
      </p:sp>
      <p:sp>
        <p:nvSpPr>
          <p:cNvPr id="5" name="Footer Placeholder 4"/>
          <p:cNvSpPr>
            <a:spLocks noGrp="1"/>
          </p:cNvSpPr>
          <p:nvPr>
            <p:ph type="ftr" sz="quarter" idx="3"/>
          </p:nvPr>
        </p:nvSpPr>
        <p:spPr>
          <a:xfrm>
            <a:off x="660399" y="6041364"/>
            <a:ext cx="5008221"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81732" y="6041364"/>
            <a:ext cx="555358" cy="365125"/>
          </a:xfrm>
          <a:prstGeom prst="rect">
            <a:avLst/>
          </a:prstGeom>
        </p:spPr>
        <p:txBody>
          <a:bodyPr vert="horz" lIns="91440" tIns="45720" rIns="91440" bIns="45720" rtlCol="0" anchor="ctr"/>
          <a:lstStyle>
            <a:lvl1pPr algn="r">
              <a:defRPr sz="900">
                <a:solidFill>
                  <a:schemeClr val="accent1"/>
                </a:solidFill>
              </a:defRPr>
            </a:lvl1pPr>
          </a:lstStyle>
          <a:p>
            <a:fld id="{08CF5331-6F12-4BE4-93D1-00F83AD23709}" type="slidenum">
              <a:rPr lang="en-GB" smtClean="0"/>
              <a:t>‹#›</a:t>
            </a:fld>
            <a:endParaRPr lang="en-GB"/>
          </a:p>
        </p:txBody>
      </p:sp>
    </p:spTree>
    <p:extLst>
      <p:ext uri="{BB962C8B-B14F-4D97-AF65-F5344CB8AC3E}">
        <p14:creationId xmlns:p14="http://schemas.microsoft.com/office/powerpoint/2010/main" val="730606125"/>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8544" y="2654032"/>
            <a:ext cx="7632848" cy="1549936"/>
          </a:xfrm>
        </p:spPr>
        <p:txBody>
          <a:bodyPr>
            <a:noAutofit/>
          </a:bodyPr>
          <a:lstStyle/>
          <a:p>
            <a:pPr algn="ctr"/>
            <a:r>
              <a:rPr lang="en-GB" sz="3600" b="1" dirty="0">
                <a:solidFill>
                  <a:schemeClr val="bg2">
                    <a:lumMod val="25000"/>
                  </a:schemeClr>
                </a:solidFill>
              </a:rPr>
              <a:t>Barnfields Primary School</a:t>
            </a:r>
            <a:br>
              <a:rPr lang="en-GB" sz="3600" b="1" dirty="0">
                <a:solidFill>
                  <a:schemeClr val="bg2">
                    <a:lumMod val="25000"/>
                  </a:schemeClr>
                </a:solidFill>
              </a:rPr>
            </a:br>
            <a:br>
              <a:rPr lang="en-GB" sz="3600" b="1" dirty="0">
                <a:solidFill>
                  <a:srgbClr val="FF0000"/>
                </a:solidFill>
              </a:rPr>
            </a:br>
            <a:r>
              <a:rPr lang="en-GB" sz="3600" b="1" dirty="0">
                <a:solidFill>
                  <a:srgbClr val="FF0000"/>
                </a:solidFill>
              </a:rPr>
              <a:t>Y4 Multiplication Tables Check (MTC)</a:t>
            </a:r>
          </a:p>
        </p:txBody>
      </p:sp>
      <p:sp>
        <p:nvSpPr>
          <p:cNvPr id="5" name="TextBox 4"/>
          <p:cNvSpPr txBox="1"/>
          <p:nvPr/>
        </p:nvSpPr>
        <p:spPr>
          <a:xfrm>
            <a:off x="920668" y="4293096"/>
            <a:ext cx="7488598" cy="1046440"/>
          </a:xfrm>
          <a:prstGeom prst="rect">
            <a:avLst/>
          </a:prstGeom>
          <a:noFill/>
        </p:spPr>
        <p:txBody>
          <a:bodyPr wrap="square" lIns="91440" tIns="45720" rIns="91440" bIns="45720" rtlCol="0" anchor="t">
            <a:spAutoFit/>
          </a:bodyPr>
          <a:lstStyle/>
          <a:p>
            <a:pPr algn="ctr"/>
            <a:r>
              <a:rPr lang="en-US" sz="3200" dirty="0">
                <a:solidFill>
                  <a:schemeClr val="accent6">
                    <a:lumMod val="75000"/>
                  </a:schemeClr>
                </a:solidFill>
                <a:latin typeface="Ebrima" panose="02000000000000000000" pitchFamily="2" charset="0"/>
                <a:ea typeface="Ebrima" panose="02000000000000000000" pitchFamily="2" charset="0"/>
                <a:cs typeface="Ebrima" panose="02000000000000000000" pitchFamily="2" charset="0"/>
              </a:rPr>
              <a:t>M</a:t>
            </a:r>
            <a:r>
              <a:rPr lang="en-GB" sz="3200" dirty="0">
                <a:solidFill>
                  <a:schemeClr val="accent6">
                    <a:lumMod val="75000"/>
                  </a:schemeClr>
                </a:solidFill>
                <a:latin typeface="Ebrima" panose="02000000000000000000" pitchFamily="2" charset="0"/>
                <a:ea typeface="Ebrima" panose="02000000000000000000" pitchFamily="2" charset="0"/>
                <a:cs typeface="Ebrima" panose="02000000000000000000" pitchFamily="2" charset="0"/>
              </a:rPr>
              <a:t>eeting for parents and carers</a:t>
            </a:r>
          </a:p>
          <a:p>
            <a:pPr algn="ctr"/>
            <a:endParaRPr lang="en-GB" dirty="0">
              <a:solidFill>
                <a:schemeClr val="accent6">
                  <a:lumMod val="75000"/>
                </a:schemeClr>
              </a:solidFill>
              <a:latin typeface="Ebrima"/>
              <a:ea typeface="Ebrima"/>
              <a:cs typeface="Ebrima"/>
            </a:endParaRPr>
          </a:p>
          <a:p>
            <a:pPr algn="ctr"/>
            <a:r>
              <a:rPr lang="en-GB" sz="1200" dirty="0">
                <a:solidFill>
                  <a:schemeClr val="accent6">
                    <a:lumMod val="75000"/>
                  </a:schemeClr>
                </a:solidFill>
                <a:latin typeface="Ebrima"/>
                <a:ea typeface="Ebrima"/>
                <a:cs typeface="Ebrima"/>
              </a:rPr>
              <a:t>Tuesday 3rd February 2026</a:t>
            </a:r>
            <a:endParaRPr lang="en-GB" sz="1200" dirty="0">
              <a:solidFill>
                <a:schemeClr val="accent6">
                  <a:lumMod val="75000"/>
                </a:schemeClr>
              </a:solidFill>
              <a:latin typeface="Ebrima" panose="02000000000000000000" pitchFamily="2" charset="0"/>
              <a:ea typeface="Ebrima" panose="02000000000000000000" pitchFamily="2" charset="0"/>
              <a:cs typeface="Ebrima" panose="02000000000000000000" pitchFamily="2" charset="0"/>
            </a:endParaRPr>
          </a:p>
        </p:txBody>
      </p:sp>
      <p:pic>
        <p:nvPicPr>
          <p:cNvPr id="6" name="Picture 5">
            <a:extLst>
              <a:ext uri="{FF2B5EF4-FFF2-40B4-BE49-F238E27FC236}">
                <a16:creationId xmlns:a16="http://schemas.microsoft.com/office/drawing/2014/main" id="{E4F8D609-2B98-4082-963F-F717A1132855}"/>
              </a:ext>
            </a:extLst>
          </p:cNvPr>
          <p:cNvPicPr>
            <a:picLocks noChangeAspect="1"/>
          </p:cNvPicPr>
          <p:nvPr/>
        </p:nvPicPr>
        <p:blipFill rotWithShape="1">
          <a:blip r:embed="rId3"/>
          <a:srcRect l="9781"/>
          <a:stretch/>
        </p:blipFill>
        <p:spPr>
          <a:xfrm>
            <a:off x="4065656" y="655461"/>
            <a:ext cx="878408" cy="863003"/>
          </a:xfrm>
          <a:prstGeom prst="rect">
            <a:avLst/>
          </a:prstGeom>
        </p:spPr>
      </p:pic>
    </p:spTree>
    <p:extLst>
      <p:ext uri="{BB962C8B-B14F-4D97-AF65-F5344CB8AC3E}">
        <p14:creationId xmlns:p14="http://schemas.microsoft.com/office/powerpoint/2010/main" val="17842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5975A-37CF-42AE-AA0F-627E8D96569F}"/>
              </a:ext>
            </a:extLst>
          </p:cNvPr>
          <p:cNvSpPr>
            <a:spLocks noGrp="1"/>
          </p:cNvSpPr>
          <p:nvPr>
            <p:ph type="title"/>
          </p:nvPr>
        </p:nvSpPr>
        <p:spPr>
          <a:xfrm>
            <a:off x="174656" y="490562"/>
            <a:ext cx="7006855" cy="880823"/>
          </a:xfrm>
        </p:spPr>
        <p:txBody>
          <a:bodyPr>
            <a:normAutofit/>
          </a:bodyPr>
          <a:lstStyle/>
          <a:p>
            <a:r>
              <a:rPr lang="en-GB" i="1" dirty="0">
                <a:solidFill>
                  <a:srgbClr val="FF0000"/>
                </a:solidFill>
              </a:rPr>
              <a:t>Aims for the session </a:t>
            </a:r>
          </a:p>
        </p:txBody>
      </p:sp>
      <p:sp>
        <p:nvSpPr>
          <p:cNvPr id="3" name="Content Placeholder 2">
            <a:extLst>
              <a:ext uri="{FF2B5EF4-FFF2-40B4-BE49-F238E27FC236}">
                <a16:creationId xmlns:a16="http://schemas.microsoft.com/office/drawing/2014/main" id="{08AB49AF-B3B0-46C4-BFB9-659A86AF3D19}"/>
              </a:ext>
            </a:extLst>
          </p:cNvPr>
          <p:cNvSpPr>
            <a:spLocks noGrp="1"/>
          </p:cNvSpPr>
          <p:nvPr>
            <p:ph idx="1"/>
          </p:nvPr>
        </p:nvSpPr>
        <p:spPr>
          <a:xfrm>
            <a:off x="0" y="1384349"/>
            <a:ext cx="8913440" cy="4780955"/>
          </a:xfrm>
        </p:spPr>
        <p:txBody>
          <a:bodyPr vert="horz" lIns="91440" tIns="45720" rIns="91440" bIns="45720" rtlCol="0" anchor="t">
            <a:normAutofit/>
          </a:bodyPr>
          <a:lstStyle/>
          <a:p>
            <a:r>
              <a:rPr lang="en-US" sz="3200" dirty="0"/>
              <a:t>T</a:t>
            </a:r>
            <a:r>
              <a:rPr lang="en-GB" sz="3200" dirty="0"/>
              <a:t>o explain the rationale of the check</a:t>
            </a:r>
          </a:p>
          <a:p>
            <a:r>
              <a:rPr lang="en-US" sz="3200" dirty="0"/>
              <a:t>T</a:t>
            </a:r>
            <a:r>
              <a:rPr lang="en-GB" sz="3200" dirty="0"/>
              <a:t>o look at how the check will be implemented</a:t>
            </a:r>
          </a:p>
          <a:p>
            <a:r>
              <a:rPr lang="en-US" sz="3200" dirty="0"/>
              <a:t>T</a:t>
            </a:r>
            <a:r>
              <a:rPr lang="en-GB" sz="3200" dirty="0"/>
              <a:t>o discuss ways in which the children can be supported at home</a:t>
            </a:r>
          </a:p>
        </p:txBody>
      </p:sp>
      <p:pic>
        <p:nvPicPr>
          <p:cNvPr id="5" name="Picture 4">
            <a:extLst>
              <a:ext uri="{FF2B5EF4-FFF2-40B4-BE49-F238E27FC236}">
                <a16:creationId xmlns:a16="http://schemas.microsoft.com/office/drawing/2014/main" id="{225AAF4B-2696-45F7-AE1E-928CD4E3C4AA}"/>
              </a:ext>
            </a:extLst>
          </p:cNvPr>
          <p:cNvPicPr>
            <a:picLocks noChangeAspect="1"/>
          </p:cNvPicPr>
          <p:nvPr/>
        </p:nvPicPr>
        <p:blipFill>
          <a:blip r:embed="rId3"/>
          <a:stretch>
            <a:fillRect/>
          </a:stretch>
        </p:blipFill>
        <p:spPr>
          <a:xfrm>
            <a:off x="7279190" y="490562"/>
            <a:ext cx="1604812" cy="1202059"/>
          </a:xfrm>
          <a:prstGeom prst="rect">
            <a:avLst/>
          </a:prstGeom>
        </p:spPr>
      </p:pic>
    </p:spTree>
    <p:extLst>
      <p:ext uri="{BB962C8B-B14F-4D97-AF65-F5344CB8AC3E}">
        <p14:creationId xmlns:p14="http://schemas.microsoft.com/office/powerpoint/2010/main" val="28324053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10031-1B21-844E-A4B0-84A95A3BEDD4}"/>
              </a:ext>
            </a:extLst>
          </p:cNvPr>
          <p:cNvSpPr>
            <a:spLocks noGrp="1"/>
          </p:cNvSpPr>
          <p:nvPr>
            <p:ph type="title"/>
          </p:nvPr>
        </p:nvSpPr>
        <p:spPr>
          <a:xfrm>
            <a:off x="660400" y="609600"/>
            <a:ext cx="6876689" cy="731168"/>
          </a:xfrm>
        </p:spPr>
        <p:txBody>
          <a:bodyPr/>
          <a:lstStyle/>
          <a:p>
            <a:r>
              <a:rPr lang="en-GB" dirty="0">
                <a:solidFill>
                  <a:srgbClr val="FF0000"/>
                </a:solidFill>
              </a:rPr>
              <a:t>Why are times tables important?</a:t>
            </a:r>
          </a:p>
        </p:txBody>
      </p:sp>
      <p:sp>
        <p:nvSpPr>
          <p:cNvPr id="3" name="Content Placeholder 2">
            <a:extLst>
              <a:ext uri="{FF2B5EF4-FFF2-40B4-BE49-F238E27FC236}">
                <a16:creationId xmlns:a16="http://schemas.microsoft.com/office/drawing/2014/main" id="{C8B1C6B0-48E9-5440-AD67-2406ECC5E52B}"/>
              </a:ext>
            </a:extLst>
          </p:cNvPr>
          <p:cNvSpPr>
            <a:spLocks noGrp="1"/>
          </p:cNvSpPr>
          <p:nvPr>
            <p:ph idx="1"/>
          </p:nvPr>
        </p:nvSpPr>
        <p:spPr>
          <a:xfrm>
            <a:off x="848544" y="1628800"/>
            <a:ext cx="6876690" cy="3880773"/>
          </a:xfrm>
        </p:spPr>
        <p:txBody>
          <a:bodyPr>
            <a:normAutofit fontScale="85000" lnSpcReduction="20000"/>
          </a:bodyPr>
          <a:lstStyle/>
          <a:p>
            <a:pPr marL="0" indent="0">
              <a:buNone/>
            </a:pPr>
            <a:r>
              <a:rPr lang="en-US" sz="2800" dirty="0"/>
              <a:t>As part of the National Curriculum, all children are expected to know their times tables up to 12 x 12 by the end of Y4.</a:t>
            </a:r>
            <a:endParaRPr lang="en-GB" sz="2800" dirty="0"/>
          </a:p>
          <a:p>
            <a:pPr marL="0" indent="0">
              <a:buNone/>
            </a:pPr>
            <a:r>
              <a:rPr lang="en-GB" sz="2800" dirty="0"/>
              <a:t>Times tables are fundamental in supporting children’s learning and underpin many aspects of the Maths curriculum. It is vital that all children know their multiplication facts up to 12 x 12. </a:t>
            </a:r>
          </a:p>
          <a:p>
            <a:pPr marL="0" indent="0">
              <a:buNone/>
            </a:pPr>
            <a:r>
              <a:rPr lang="en-GB" sz="2800" dirty="0"/>
              <a:t>Knowing the multiplication facts up to 12x 12, will give them the essential knowledge needed to be proficient with Years 5 and 6 Curriculum.</a:t>
            </a:r>
          </a:p>
          <a:p>
            <a:pPr marL="0" indent="0">
              <a:buNone/>
            </a:pPr>
            <a:endParaRPr lang="en-GB" dirty="0"/>
          </a:p>
        </p:txBody>
      </p:sp>
    </p:spTree>
    <p:extLst>
      <p:ext uri="{BB962C8B-B14F-4D97-AF65-F5344CB8AC3E}">
        <p14:creationId xmlns:p14="http://schemas.microsoft.com/office/powerpoint/2010/main" val="3942570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357A2-DD98-3E44-9A3C-3F720AA47363}"/>
              </a:ext>
            </a:extLst>
          </p:cNvPr>
          <p:cNvSpPr>
            <a:spLocks noGrp="1"/>
          </p:cNvSpPr>
          <p:nvPr>
            <p:ph type="title"/>
          </p:nvPr>
        </p:nvSpPr>
        <p:spPr/>
        <p:txBody>
          <a:bodyPr/>
          <a:lstStyle/>
          <a:p>
            <a:r>
              <a:rPr lang="en-GB" dirty="0">
                <a:solidFill>
                  <a:srgbClr val="FF0000"/>
                </a:solidFill>
              </a:rPr>
              <a:t>Purpose of the check:</a:t>
            </a:r>
          </a:p>
        </p:txBody>
      </p:sp>
      <p:sp>
        <p:nvSpPr>
          <p:cNvPr id="3" name="Content Placeholder 2">
            <a:extLst>
              <a:ext uri="{FF2B5EF4-FFF2-40B4-BE49-F238E27FC236}">
                <a16:creationId xmlns:a16="http://schemas.microsoft.com/office/drawing/2014/main" id="{A2E825E6-D2DC-C341-884D-EB3424637CF0}"/>
              </a:ext>
            </a:extLst>
          </p:cNvPr>
          <p:cNvSpPr>
            <a:spLocks noGrp="1"/>
          </p:cNvSpPr>
          <p:nvPr>
            <p:ph idx="1"/>
          </p:nvPr>
        </p:nvSpPr>
        <p:spPr/>
        <p:txBody>
          <a:bodyPr>
            <a:normAutofit/>
          </a:bodyPr>
          <a:lstStyle/>
          <a:p>
            <a:pPr marL="0" indent="0">
              <a:buNone/>
            </a:pPr>
            <a:r>
              <a:rPr lang="en-GB" sz="2400" dirty="0"/>
              <a:t>The purpose of the check is to determine whether your child can fluently recall their times tables up to 12x12, which is essential for future success in mathematics. It will also help us to identify if your child may need additional support with learning these moving forward.</a:t>
            </a:r>
          </a:p>
        </p:txBody>
      </p:sp>
    </p:spTree>
    <p:extLst>
      <p:ext uri="{BB962C8B-B14F-4D97-AF65-F5344CB8AC3E}">
        <p14:creationId xmlns:p14="http://schemas.microsoft.com/office/powerpoint/2010/main" val="2509242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1E58F-6EF5-4542-9A84-AA5AFB475058}"/>
              </a:ext>
            </a:extLst>
          </p:cNvPr>
          <p:cNvSpPr>
            <a:spLocks noGrp="1"/>
          </p:cNvSpPr>
          <p:nvPr>
            <p:ph type="title"/>
          </p:nvPr>
        </p:nvSpPr>
        <p:spPr/>
        <p:txBody>
          <a:bodyPr/>
          <a:lstStyle/>
          <a:p>
            <a:r>
              <a:rPr lang="en-GB" dirty="0">
                <a:solidFill>
                  <a:srgbClr val="FF0000"/>
                </a:solidFill>
              </a:rPr>
              <a:t>Access for all children</a:t>
            </a:r>
          </a:p>
        </p:txBody>
      </p:sp>
      <p:sp>
        <p:nvSpPr>
          <p:cNvPr id="3" name="Content Placeholder 2">
            <a:extLst>
              <a:ext uri="{FF2B5EF4-FFF2-40B4-BE49-F238E27FC236}">
                <a16:creationId xmlns:a16="http://schemas.microsoft.com/office/drawing/2014/main" id="{6B817D7C-3C67-A649-82A0-FAF04479E12E}"/>
              </a:ext>
            </a:extLst>
          </p:cNvPr>
          <p:cNvSpPr>
            <a:spLocks noGrp="1"/>
          </p:cNvSpPr>
          <p:nvPr>
            <p:ph idx="1"/>
          </p:nvPr>
        </p:nvSpPr>
        <p:spPr/>
        <p:txBody>
          <a:bodyPr>
            <a:normAutofit/>
          </a:bodyPr>
          <a:lstStyle/>
          <a:p>
            <a:pPr marL="0" indent="0">
              <a:buNone/>
            </a:pPr>
            <a:r>
              <a:rPr lang="en-GB" dirty="0"/>
              <a:t>There are several access arrangements available for the check, these can be used to support pupils with specific needs. Your child’s teacher will ensure that the access arrangements are appropriate for your child before they take the check in June. The check has been designed so that it is inclusive and accessible to as many children as possible, including those with special educational needs or disability (SEND) or English as an additional language (EAL). However, there may be some circumstances in which it will not be appropriate for a pupil to take the check, even when using suitable access arrangements. If you have any concerns about your child accessing the check, you should discuss this with your child’s teacher. </a:t>
            </a:r>
          </a:p>
        </p:txBody>
      </p:sp>
    </p:spTree>
    <p:extLst>
      <p:ext uri="{BB962C8B-B14F-4D97-AF65-F5344CB8AC3E}">
        <p14:creationId xmlns:p14="http://schemas.microsoft.com/office/powerpoint/2010/main" val="2426908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4B3A5-E10D-8C4A-B0AF-3966D02AFBE0}"/>
              </a:ext>
            </a:extLst>
          </p:cNvPr>
          <p:cNvSpPr>
            <a:spLocks noGrp="1"/>
          </p:cNvSpPr>
          <p:nvPr>
            <p:ph type="title"/>
          </p:nvPr>
        </p:nvSpPr>
        <p:spPr/>
        <p:txBody>
          <a:bodyPr/>
          <a:lstStyle/>
          <a:p>
            <a:r>
              <a:rPr lang="en-GB" dirty="0">
                <a:solidFill>
                  <a:srgbClr val="FF0000"/>
                </a:solidFill>
              </a:rPr>
              <a:t>When is it?</a:t>
            </a:r>
          </a:p>
        </p:txBody>
      </p:sp>
      <p:sp>
        <p:nvSpPr>
          <p:cNvPr id="3" name="Content Placeholder 2">
            <a:extLst>
              <a:ext uri="{FF2B5EF4-FFF2-40B4-BE49-F238E27FC236}">
                <a16:creationId xmlns:a16="http://schemas.microsoft.com/office/drawing/2014/main" id="{E02AC776-0C98-2746-A518-942BABB8CDEA}"/>
              </a:ext>
            </a:extLst>
          </p:cNvPr>
          <p:cNvSpPr>
            <a:spLocks noGrp="1"/>
          </p:cNvSpPr>
          <p:nvPr>
            <p:ph idx="1"/>
          </p:nvPr>
        </p:nvSpPr>
        <p:spPr/>
        <p:txBody>
          <a:bodyPr/>
          <a:lstStyle/>
          <a:p>
            <a:pPr marL="0" indent="0">
              <a:buNone/>
            </a:pPr>
            <a:r>
              <a:rPr lang="en-GB" sz="2800" dirty="0"/>
              <a:t>The check is for all Year Four pupils and takes place within the 2-week period from Monday 1 June 2026. As a school, we will implement the assessment during this time in small groups and in a calm and stress-free way.</a:t>
            </a:r>
          </a:p>
          <a:p>
            <a:pPr marL="0" indent="0">
              <a:buNone/>
            </a:pPr>
            <a:endParaRPr lang="en-GB" dirty="0"/>
          </a:p>
        </p:txBody>
      </p:sp>
    </p:spTree>
    <p:extLst>
      <p:ext uri="{BB962C8B-B14F-4D97-AF65-F5344CB8AC3E}">
        <p14:creationId xmlns:p14="http://schemas.microsoft.com/office/powerpoint/2010/main" val="39076023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4BE20-FE11-9048-A407-25F33B6B7C3E}"/>
              </a:ext>
            </a:extLst>
          </p:cNvPr>
          <p:cNvSpPr>
            <a:spLocks noGrp="1"/>
          </p:cNvSpPr>
          <p:nvPr>
            <p:ph type="title"/>
          </p:nvPr>
        </p:nvSpPr>
        <p:spPr/>
        <p:txBody>
          <a:bodyPr/>
          <a:lstStyle/>
          <a:p>
            <a:r>
              <a:rPr lang="en-GB" dirty="0">
                <a:solidFill>
                  <a:srgbClr val="FF0000"/>
                </a:solidFill>
              </a:rPr>
              <a:t>What does the multiplication check involve?</a:t>
            </a:r>
          </a:p>
        </p:txBody>
      </p:sp>
      <p:sp>
        <p:nvSpPr>
          <p:cNvPr id="3" name="Content Placeholder 2">
            <a:extLst>
              <a:ext uri="{FF2B5EF4-FFF2-40B4-BE49-F238E27FC236}">
                <a16:creationId xmlns:a16="http://schemas.microsoft.com/office/drawing/2014/main" id="{18CAEA5F-F219-2748-823E-A71AACAC37FF}"/>
              </a:ext>
            </a:extLst>
          </p:cNvPr>
          <p:cNvSpPr>
            <a:spLocks noGrp="1"/>
          </p:cNvSpPr>
          <p:nvPr>
            <p:ph idx="1"/>
          </p:nvPr>
        </p:nvSpPr>
        <p:spPr/>
        <p:txBody>
          <a:bodyPr>
            <a:normAutofit/>
          </a:bodyPr>
          <a:lstStyle/>
          <a:p>
            <a:pPr marL="0" indent="0">
              <a:buNone/>
            </a:pPr>
            <a:r>
              <a:rPr lang="en-GB" sz="2400" dirty="0"/>
              <a:t>It is an on-screen check consisting of 25 times table questions. Your child will be able to answer 3 practice questions before taking the actual check. They will then have 6 seconds to answer each question. On average, the check should take no longer than 5 minutes to complete.</a:t>
            </a:r>
          </a:p>
        </p:txBody>
      </p:sp>
    </p:spTree>
    <p:extLst>
      <p:ext uri="{BB962C8B-B14F-4D97-AF65-F5344CB8AC3E}">
        <p14:creationId xmlns:p14="http://schemas.microsoft.com/office/powerpoint/2010/main" val="39341390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EC97F-83BF-464F-B5EE-5707397E33C9}"/>
              </a:ext>
            </a:extLst>
          </p:cNvPr>
          <p:cNvSpPr>
            <a:spLocks noGrp="1"/>
          </p:cNvSpPr>
          <p:nvPr>
            <p:ph type="title"/>
          </p:nvPr>
        </p:nvSpPr>
        <p:spPr/>
        <p:txBody>
          <a:bodyPr/>
          <a:lstStyle/>
          <a:p>
            <a:r>
              <a:rPr lang="en-GB" dirty="0">
                <a:solidFill>
                  <a:srgbClr val="FF0000"/>
                </a:solidFill>
              </a:rPr>
              <a:t>Will I find out my child’s score?</a:t>
            </a:r>
          </a:p>
        </p:txBody>
      </p:sp>
      <p:sp>
        <p:nvSpPr>
          <p:cNvPr id="3" name="Content Placeholder 2">
            <a:extLst>
              <a:ext uri="{FF2B5EF4-FFF2-40B4-BE49-F238E27FC236}">
                <a16:creationId xmlns:a16="http://schemas.microsoft.com/office/drawing/2014/main" id="{0C6F2F74-37E2-AB49-B45A-D77E15725FF1}"/>
              </a:ext>
            </a:extLst>
          </p:cNvPr>
          <p:cNvSpPr>
            <a:spLocks noGrp="1"/>
          </p:cNvSpPr>
          <p:nvPr>
            <p:ph idx="1"/>
          </p:nvPr>
        </p:nvSpPr>
        <p:spPr>
          <a:xfrm>
            <a:off x="660399" y="2160591"/>
            <a:ext cx="6876690" cy="1916482"/>
          </a:xfrm>
        </p:spPr>
        <p:txBody>
          <a:bodyPr>
            <a:normAutofit/>
          </a:bodyPr>
          <a:lstStyle/>
          <a:p>
            <a:pPr marL="0" indent="0">
              <a:buNone/>
            </a:pPr>
            <a:r>
              <a:rPr lang="en-GB" sz="2800" dirty="0"/>
              <a:t>Yes. Your child’s teacher will share your child’s score with you, as they would with all national curriculum assessments. There is no pass mark for the check.</a:t>
            </a:r>
          </a:p>
        </p:txBody>
      </p:sp>
    </p:spTree>
    <p:extLst>
      <p:ext uri="{BB962C8B-B14F-4D97-AF65-F5344CB8AC3E}">
        <p14:creationId xmlns:p14="http://schemas.microsoft.com/office/powerpoint/2010/main" val="27716756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7FB17-0695-9C46-AF73-84571EC5E171}"/>
              </a:ext>
            </a:extLst>
          </p:cNvPr>
          <p:cNvSpPr>
            <a:spLocks noGrp="1"/>
          </p:cNvSpPr>
          <p:nvPr>
            <p:ph type="title"/>
          </p:nvPr>
        </p:nvSpPr>
        <p:spPr>
          <a:xfrm>
            <a:off x="416496" y="464344"/>
            <a:ext cx="8397056" cy="1320800"/>
          </a:xfrm>
        </p:spPr>
        <p:txBody>
          <a:bodyPr/>
          <a:lstStyle/>
          <a:p>
            <a:r>
              <a:rPr lang="en-GB" dirty="0">
                <a:solidFill>
                  <a:srgbClr val="FF0000"/>
                </a:solidFill>
              </a:rPr>
              <a:t>What can I do to support my child?</a:t>
            </a:r>
          </a:p>
        </p:txBody>
      </p:sp>
      <p:sp>
        <p:nvSpPr>
          <p:cNvPr id="3" name="Content Placeholder 2">
            <a:extLst>
              <a:ext uri="{FF2B5EF4-FFF2-40B4-BE49-F238E27FC236}">
                <a16:creationId xmlns:a16="http://schemas.microsoft.com/office/drawing/2014/main" id="{DF790218-74CC-FF4C-8D85-5EA34B9BB25C}"/>
              </a:ext>
            </a:extLst>
          </p:cNvPr>
          <p:cNvSpPr>
            <a:spLocks noGrp="1"/>
          </p:cNvSpPr>
          <p:nvPr>
            <p:ph idx="1"/>
          </p:nvPr>
        </p:nvSpPr>
        <p:spPr>
          <a:xfrm>
            <a:off x="488504" y="2060848"/>
            <a:ext cx="8136904" cy="4248472"/>
          </a:xfrm>
        </p:spPr>
        <p:txBody>
          <a:bodyPr>
            <a:normAutofit fontScale="92500" lnSpcReduction="20000"/>
          </a:bodyPr>
          <a:lstStyle/>
          <a:p>
            <a:pPr marL="0" indent="0">
              <a:buNone/>
            </a:pPr>
            <a:r>
              <a:rPr lang="en-GB" sz="2400" dirty="0"/>
              <a:t>We practise our times tables daily at school;  we would love for your children to practise with you at home so that they feel confident when completing the test.</a:t>
            </a:r>
          </a:p>
          <a:p>
            <a:pPr marL="0" indent="0">
              <a:buNone/>
            </a:pPr>
            <a:endParaRPr lang="en-GB" sz="2400" dirty="0"/>
          </a:p>
          <a:p>
            <a:pPr marL="0" indent="0">
              <a:buNone/>
            </a:pPr>
            <a:r>
              <a:rPr lang="en-GB" sz="2400" dirty="0"/>
              <a:t>The easiest way is to quiz your child. </a:t>
            </a:r>
          </a:p>
          <a:p>
            <a:pPr marL="0" indent="0">
              <a:buNone/>
            </a:pPr>
            <a:r>
              <a:rPr lang="en-GB" sz="2400" dirty="0"/>
              <a:t>E.g. 8x6 is?</a:t>
            </a:r>
          </a:p>
          <a:p>
            <a:pPr marL="0" indent="0">
              <a:buNone/>
            </a:pPr>
            <a:r>
              <a:rPr lang="en-GB" sz="2400" dirty="0"/>
              <a:t>Encourage children to practise on Timestables.co.uk as often as possible. We intend for the children to complete the check using tablets and so it would be useful if children could also practise using touchscreens at home if possible.</a:t>
            </a:r>
          </a:p>
          <a:p>
            <a:pPr marL="0" indent="0">
              <a:buNone/>
            </a:pPr>
            <a:r>
              <a:rPr lang="en-GB" sz="2400" dirty="0"/>
              <a:t>Quiz your child at home regularly. This could be when making dinner or on the journey to school. </a:t>
            </a:r>
          </a:p>
          <a:p>
            <a:pPr marL="0" indent="0">
              <a:buNone/>
            </a:pPr>
            <a:endParaRPr lang="en-GB" sz="2400" dirty="0"/>
          </a:p>
        </p:txBody>
      </p:sp>
      <p:pic>
        <p:nvPicPr>
          <p:cNvPr id="5" name="Picture 4">
            <a:extLst>
              <a:ext uri="{FF2B5EF4-FFF2-40B4-BE49-F238E27FC236}">
                <a16:creationId xmlns:a16="http://schemas.microsoft.com/office/drawing/2014/main" id="{B1FE9FB6-1F38-4106-B152-4F5F64E7409A}"/>
              </a:ext>
            </a:extLst>
          </p:cNvPr>
          <p:cNvPicPr>
            <a:picLocks noChangeAspect="1"/>
          </p:cNvPicPr>
          <p:nvPr/>
        </p:nvPicPr>
        <p:blipFill>
          <a:blip r:embed="rId3"/>
          <a:stretch>
            <a:fillRect/>
          </a:stretch>
        </p:blipFill>
        <p:spPr>
          <a:xfrm>
            <a:off x="704528" y="1196752"/>
            <a:ext cx="2874366" cy="664327"/>
          </a:xfrm>
          <a:prstGeom prst="rect">
            <a:avLst/>
          </a:prstGeom>
        </p:spPr>
      </p:pic>
    </p:spTree>
    <p:extLst>
      <p:ext uri="{BB962C8B-B14F-4D97-AF65-F5344CB8AC3E}">
        <p14:creationId xmlns:p14="http://schemas.microsoft.com/office/powerpoint/2010/main" val="3133485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sign&#10;&#10;Description automatically generated">
            <a:extLst>
              <a:ext uri="{FF2B5EF4-FFF2-40B4-BE49-F238E27FC236}">
                <a16:creationId xmlns:a16="http://schemas.microsoft.com/office/drawing/2014/main" id="{5B55A11B-3501-3E4A-8718-E93C614162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65850">
            <a:off x="7893941" y="828987"/>
            <a:ext cx="1624615" cy="1767677"/>
          </a:xfrm>
          <a:prstGeom prst="rect">
            <a:avLst/>
          </a:prstGeom>
        </p:spPr>
      </p:pic>
      <p:sp>
        <p:nvSpPr>
          <p:cNvPr id="9" name="TextBox 8">
            <a:extLst>
              <a:ext uri="{FF2B5EF4-FFF2-40B4-BE49-F238E27FC236}">
                <a16:creationId xmlns:a16="http://schemas.microsoft.com/office/drawing/2014/main" id="{A36ECFF8-40FC-DC45-82C2-920AAD32E671}"/>
              </a:ext>
            </a:extLst>
          </p:cNvPr>
          <p:cNvSpPr txBox="1"/>
          <p:nvPr/>
        </p:nvSpPr>
        <p:spPr>
          <a:xfrm>
            <a:off x="267847" y="616371"/>
            <a:ext cx="7195541" cy="2192908"/>
          </a:xfrm>
          <a:prstGeom prst="rect">
            <a:avLst/>
          </a:prstGeom>
          <a:noFill/>
        </p:spPr>
        <p:txBody>
          <a:bodyPr wrap="square">
            <a:spAutoFit/>
          </a:bodyPr>
          <a:lstStyle/>
          <a:p>
            <a:pPr lvl="0"/>
            <a:r>
              <a:rPr lang="en-GB" sz="2275" dirty="0">
                <a:latin typeface="+mj-lt"/>
                <a:ea typeface="Times New Roman" panose="02020603050405020304" pitchFamily="18" charset="0"/>
                <a:cs typeface="Times New Roman" panose="02020603050405020304" pitchFamily="18" charset="0"/>
              </a:rPr>
              <a:t>Display a poster with all of the times tables facts on at home</a:t>
            </a:r>
            <a:r>
              <a:rPr lang="en-GB" sz="2275" dirty="0">
                <a:solidFill>
                  <a:srgbClr val="0B0C0C"/>
                </a:solidFill>
                <a:latin typeface="+mj-lt"/>
                <a:ea typeface="Times New Roman" panose="02020603050405020304" pitchFamily="18" charset="0"/>
                <a:cs typeface="Times New Roman" panose="02020603050405020304" pitchFamily="18" charset="0"/>
              </a:rPr>
              <a:t>.</a:t>
            </a:r>
          </a:p>
          <a:p>
            <a:pPr lvl="0"/>
            <a:endParaRPr lang="en-GB" sz="2275" dirty="0">
              <a:solidFill>
                <a:srgbClr val="0B0C0C"/>
              </a:solidFill>
              <a:latin typeface="+mj-lt"/>
              <a:ea typeface="Times New Roman" panose="02020603050405020304" pitchFamily="18" charset="0"/>
              <a:cs typeface="Times New Roman" panose="02020603050405020304" pitchFamily="18" charset="0"/>
            </a:endParaRPr>
          </a:p>
          <a:p>
            <a:pPr lvl="0"/>
            <a:endParaRPr lang="en-GB" sz="2275" dirty="0">
              <a:solidFill>
                <a:srgbClr val="0B0C0C"/>
              </a:solidFill>
              <a:latin typeface="+mj-lt"/>
              <a:ea typeface="Times New Roman" panose="02020603050405020304" pitchFamily="18" charset="0"/>
              <a:cs typeface="Times New Roman" panose="02020603050405020304" pitchFamily="18" charset="0"/>
            </a:endParaRPr>
          </a:p>
          <a:p>
            <a:pPr lvl="0"/>
            <a:r>
              <a:rPr lang="en-GB" sz="2275" dirty="0">
                <a:latin typeface="+mj-lt"/>
                <a:ea typeface="Times New Roman" panose="02020603050405020304" pitchFamily="18" charset="0"/>
                <a:cs typeface="Times New Roman" panose="02020603050405020304" pitchFamily="18" charset="0"/>
              </a:rPr>
              <a:t>We teach lots of tricks to help the children remember the times tables. You could learn a trick together.</a:t>
            </a:r>
          </a:p>
        </p:txBody>
      </p:sp>
      <p:sp>
        <p:nvSpPr>
          <p:cNvPr id="8" name="Rectangle 5">
            <a:extLst>
              <a:ext uri="{FF2B5EF4-FFF2-40B4-BE49-F238E27FC236}">
                <a16:creationId xmlns:a16="http://schemas.microsoft.com/office/drawing/2014/main" id="{466C6A32-CFD0-744B-B4CE-7324424F52CE}"/>
              </a:ext>
            </a:extLst>
          </p:cNvPr>
          <p:cNvSpPr>
            <a:spLocks noChangeArrowheads="1"/>
          </p:cNvSpPr>
          <p:nvPr/>
        </p:nvSpPr>
        <p:spPr bwMode="auto">
          <a:xfrm>
            <a:off x="0" y="3464664"/>
            <a:ext cx="150106" cy="300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4295" tIns="37148" rIns="74295" bIns="37148" numCol="1" anchor="ctr" anchorCtr="0" compatLnSpc="1">
            <a:prstTxWarp prst="textNoShape">
              <a:avLst/>
            </a:prstTxWarp>
            <a:spAutoFit/>
          </a:bodyPr>
          <a:lstStyle/>
          <a:p>
            <a:pPr defTabSz="742950" eaLnBrk="0" fontAlgn="base" hangingPunct="0">
              <a:spcBef>
                <a:spcPct val="0"/>
              </a:spcBef>
              <a:spcAft>
                <a:spcPct val="0"/>
              </a:spcAft>
            </a:pPr>
            <a:endParaRPr lang="en-US" altLang="en-US" sz="1463">
              <a:latin typeface="Arial" panose="020B0604020202020204" pitchFamily="34" charset="0"/>
            </a:endParaRPr>
          </a:p>
        </p:txBody>
      </p:sp>
      <p:pic>
        <p:nvPicPr>
          <p:cNvPr id="1028" name="Picture 4" descr="Diagram&#10;&#10;Description automatically generated with medium confidence">
            <a:extLst>
              <a:ext uri="{FF2B5EF4-FFF2-40B4-BE49-F238E27FC236}">
                <a16:creationId xmlns:a16="http://schemas.microsoft.com/office/drawing/2014/main" id="{5DC98DC5-1F57-994B-856E-6DA433D266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943490">
            <a:off x="500131" y="4252051"/>
            <a:ext cx="1988739" cy="1271153"/>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8F2E2623-2720-8841-A3D7-D8CE0BD54CCD}"/>
              </a:ext>
            </a:extLst>
          </p:cNvPr>
          <p:cNvSpPr txBox="1"/>
          <p:nvPr/>
        </p:nvSpPr>
        <p:spPr>
          <a:xfrm>
            <a:off x="3438636" y="3614738"/>
            <a:ext cx="4826732" cy="1842812"/>
          </a:xfrm>
          <a:prstGeom prst="rect">
            <a:avLst/>
          </a:prstGeom>
          <a:noFill/>
        </p:spPr>
        <p:txBody>
          <a:bodyPr wrap="square">
            <a:spAutoFit/>
          </a:bodyPr>
          <a:lstStyle/>
          <a:p>
            <a:r>
              <a:rPr lang="en-GB" sz="2275" dirty="0">
                <a:ea typeface="Times New Roman" panose="02020603050405020304" pitchFamily="18" charset="0"/>
                <a:cs typeface="Times New Roman" panose="02020603050405020304" pitchFamily="18" charset="0"/>
              </a:rPr>
              <a:t>Create flash cards with your children and let them play with friends, siblings, grandparents. They could write the answer on the back and test themselves. </a:t>
            </a:r>
          </a:p>
        </p:txBody>
      </p:sp>
    </p:spTree>
    <p:extLst>
      <p:ext uri="{BB962C8B-B14F-4D97-AF65-F5344CB8AC3E}">
        <p14:creationId xmlns:p14="http://schemas.microsoft.com/office/powerpoint/2010/main" val="1942342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F131C-5B06-0346-98B5-6C25A39E3017}"/>
              </a:ext>
            </a:extLst>
          </p:cNvPr>
          <p:cNvSpPr>
            <a:spLocks noGrp="1"/>
          </p:cNvSpPr>
          <p:nvPr>
            <p:ph type="title"/>
          </p:nvPr>
        </p:nvSpPr>
        <p:spPr/>
        <p:txBody>
          <a:bodyPr>
            <a:normAutofit fontScale="90000"/>
          </a:bodyPr>
          <a:lstStyle/>
          <a:p>
            <a:r>
              <a:rPr lang="en-GB" dirty="0">
                <a:solidFill>
                  <a:srgbClr val="FF0000"/>
                </a:solidFill>
              </a:rPr>
              <a:t>Any questions?</a:t>
            </a:r>
            <a:br>
              <a:rPr lang="en-GB" dirty="0">
                <a:solidFill>
                  <a:srgbClr val="FF0000"/>
                </a:solidFill>
              </a:rPr>
            </a:br>
            <a:br>
              <a:rPr lang="en-GB" dirty="0">
                <a:solidFill>
                  <a:srgbClr val="FF0000"/>
                </a:solidFill>
              </a:rPr>
            </a:br>
            <a:r>
              <a:rPr lang="en-US" dirty="0">
                <a:solidFill>
                  <a:srgbClr val="FF0000"/>
                </a:solidFill>
              </a:rPr>
              <a:t>Thank you so much for attending this meeting.</a:t>
            </a:r>
            <a:br>
              <a:rPr lang="en-US" dirty="0">
                <a:solidFill>
                  <a:srgbClr val="FF0000"/>
                </a:solidFill>
              </a:rPr>
            </a:br>
            <a:r>
              <a:rPr lang="en-US" dirty="0">
                <a:solidFill>
                  <a:srgbClr val="FF0000"/>
                </a:solidFill>
              </a:rPr>
              <a:t>We really value your support.</a:t>
            </a:r>
            <a:endParaRPr lang="en-GB" dirty="0">
              <a:solidFill>
                <a:srgbClr val="FF0000"/>
              </a:solidFill>
            </a:endParaRPr>
          </a:p>
        </p:txBody>
      </p:sp>
    </p:spTree>
    <p:extLst>
      <p:ext uri="{BB962C8B-B14F-4D97-AF65-F5344CB8AC3E}">
        <p14:creationId xmlns:p14="http://schemas.microsoft.com/office/powerpoint/2010/main" val="3502929571"/>
      </p:ext>
    </p:extLst>
  </p:cSld>
  <p:clrMapOvr>
    <a:masterClrMapping/>
  </p:clrMapOvr>
</p:sld>
</file>

<file path=ppt/theme/theme1.xml><?xml version="1.0" encoding="utf-8"?>
<a:theme xmlns:a="http://schemas.openxmlformats.org/drawingml/2006/main" name="Facet">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3889</TotalTime>
  <Words>704</Words>
  <Application>Microsoft Office PowerPoint</Application>
  <PresentationFormat>A4 Paper (210x297 mm)</PresentationFormat>
  <Paragraphs>46</Paragraphs>
  <Slides>11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Ebrima</vt:lpstr>
      <vt:lpstr>Trebuchet MS</vt:lpstr>
      <vt:lpstr>Wingdings 3</vt:lpstr>
      <vt:lpstr>Facet</vt:lpstr>
      <vt:lpstr>Barnfields Primary School  Y4 Multiplication Tables Check (MTC)</vt:lpstr>
      <vt:lpstr>Aims for the session </vt:lpstr>
      <vt:lpstr>Why are times tables important?</vt:lpstr>
      <vt:lpstr>Purpose of the check:</vt:lpstr>
      <vt:lpstr>Access for all children</vt:lpstr>
      <vt:lpstr>When is it?</vt:lpstr>
      <vt:lpstr>What does the multiplication check involve?</vt:lpstr>
      <vt:lpstr>Will I find out my child’s score?</vt:lpstr>
      <vt:lpstr>What can I do to support my child?</vt:lpstr>
      <vt:lpstr>PowerPoint Presentation</vt:lpstr>
      <vt:lpstr>Any questions?  Thank you so much for attending this meeting. We really value your support.</vt:lpstr>
    </vt:vector>
  </TitlesOfParts>
  <Company>DGfL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Gayle</dc:creator>
  <cp:lastModifiedBy>G.Hardwick</cp:lastModifiedBy>
  <cp:revision>432</cp:revision>
  <cp:lastPrinted>2024-04-24T16:00:44Z</cp:lastPrinted>
  <dcterms:created xsi:type="dcterms:W3CDTF">2019-11-22T20:00:57Z</dcterms:created>
  <dcterms:modified xsi:type="dcterms:W3CDTF">2026-02-02T15:37:26Z</dcterms:modified>
</cp:coreProperties>
</file>