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notesMasterIdLst>
    <p:notesMasterId r:id="rId22"/>
  </p:notesMasterIdLst>
  <p:sldIdLst>
    <p:sldId id="256" r:id="rId2"/>
    <p:sldId id="257" r:id="rId3"/>
    <p:sldId id="359" r:id="rId4"/>
    <p:sldId id="373" r:id="rId5"/>
    <p:sldId id="367" r:id="rId6"/>
    <p:sldId id="382" r:id="rId7"/>
    <p:sldId id="346" r:id="rId8"/>
    <p:sldId id="381" r:id="rId9"/>
    <p:sldId id="366" r:id="rId10"/>
    <p:sldId id="374" r:id="rId11"/>
    <p:sldId id="380" r:id="rId12"/>
    <p:sldId id="376" r:id="rId13"/>
    <p:sldId id="348" r:id="rId14"/>
    <p:sldId id="377" r:id="rId15"/>
    <p:sldId id="383" r:id="rId16"/>
    <p:sldId id="386" r:id="rId17"/>
    <p:sldId id="387" r:id="rId18"/>
    <p:sldId id="384" r:id="rId19"/>
    <p:sldId id="388" r:id="rId20"/>
    <p:sldId id="365" r:id="rId2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16" autoAdjust="0"/>
    <p:restoredTop sz="87456" autoAdjust="0"/>
  </p:normalViewPr>
  <p:slideViewPr>
    <p:cSldViewPr>
      <p:cViewPr varScale="1">
        <p:scale>
          <a:sx n="73" d="100"/>
          <a:sy n="73" d="100"/>
        </p:scale>
        <p:origin x="1116" y="72"/>
      </p:cViewPr>
      <p:guideLst>
        <p:guide orient="horz" pos="2160"/>
        <p:guide pos="2880"/>
      </p:guideLst>
    </p:cSldViewPr>
  </p:slideViewPr>
  <p:notesTextViewPr>
    <p:cViewPr>
      <p:scale>
        <a:sx n="1" d="1"/>
        <a:sy n="1" d="1"/>
      </p:scale>
      <p:origin x="0" y="0"/>
    </p:cViewPr>
  </p:notesTextViewPr>
  <p:notesViewPr>
    <p:cSldViewPr>
      <p:cViewPr varScale="1">
        <p:scale>
          <a:sx n="69" d="100"/>
          <a:sy n="69" d="100"/>
        </p:scale>
        <p:origin x="2568" y="2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6FF49FF-3A7F-42C4-8E6E-25C86C4A10B2}" type="datetimeFigureOut">
              <a:rPr lang="en-GB" smtClean="0"/>
              <a:t>03/09/2026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92E92A5-04E1-4740-ABD2-0ED08F4C226E}" type="slidenum">
              <a:rPr lang="en-GB" smtClean="0"/>
              <a:t>‹#›</a:t>
            </a:fld>
            <a:endParaRPr lang="en-GB"/>
          </a:p>
        </p:txBody>
      </p:sp>
    </p:spTree>
    <p:extLst>
      <p:ext uri="{BB962C8B-B14F-4D97-AF65-F5344CB8AC3E}">
        <p14:creationId xmlns:p14="http://schemas.microsoft.com/office/powerpoint/2010/main" val="27507395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LAURA Please share the school vision, particularly the three aspects of the school vision (academic, sporting and artistic)</a:t>
            </a:r>
          </a:p>
        </p:txBody>
      </p:sp>
      <p:sp>
        <p:nvSpPr>
          <p:cNvPr id="4" name="Slide Number Placeholder 3"/>
          <p:cNvSpPr>
            <a:spLocks noGrp="1"/>
          </p:cNvSpPr>
          <p:nvPr>
            <p:ph type="sldNum" sz="quarter" idx="10"/>
          </p:nvPr>
        </p:nvSpPr>
        <p:spPr/>
        <p:txBody>
          <a:bodyPr/>
          <a:lstStyle/>
          <a:p>
            <a:fld id="{192E92A5-04E1-4740-ABD2-0ED08F4C226E}" type="slidenum">
              <a:rPr lang="en-GB" smtClean="0"/>
              <a:t>1</a:t>
            </a:fld>
            <a:endParaRPr lang="en-GB"/>
          </a:p>
        </p:txBody>
      </p:sp>
    </p:spTree>
    <p:extLst>
      <p:ext uri="{BB962C8B-B14F-4D97-AF65-F5344CB8AC3E}">
        <p14:creationId xmlns:p14="http://schemas.microsoft.com/office/powerpoint/2010/main" val="5643514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LAURA Adapt to include the Phase Leader, teachers and support staff </a:t>
            </a:r>
          </a:p>
        </p:txBody>
      </p:sp>
      <p:sp>
        <p:nvSpPr>
          <p:cNvPr id="4" name="Slide Number Placeholder 3"/>
          <p:cNvSpPr>
            <a:spLocks noGrp="1"/>
          </p:cNvSpPr>
          <p:nvPr>
            <p:ph type="sldNum" sz="quarter" idx="5"/>
          </p:nvPr>
        </p:nvSpPr>
        <p:spPr/>
        <p:txBody>
          <a:bodyPr/>
          <a:lstStyle/>
          <a:p>
            <a:fld id="{192E92A5-04E1-4740-ABD2-0ED08F4C226E}" type="slidenum">
              <a:rPr lang="en-GB" smtClean="0"/>
              <a:t>2</a:t>
            </a:fld>
            <a:endParaRPr lang="en-GB"/>
          </a:p>
        </p:txBody>
      </p:sp>
    </p:spTree>
    <p:extLst>
      <p:ext uri="{BB962C8B-B14F-4D97-AF65-F5344CB8AC3E}">
        <p14:creationId xmlns:p14="http://schemas.microsoft.com/office/powerpoint/2010/main" val="35410038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CLAIREAdapt</a:t>
            </a:r>
            <a:r>
              <a:rPr lang="en-GB" dirty="0"/>
              <a:t> so it is specific to your year group only</a:t>
            </a:r>
          </a:p>
        </p:txBody>
      </p:sp>
      <p:sp>
        <p:nvSpPr>
          <p:cNvPr id="4" name="Slide Number Placeholder 3"/>
          <p:cNvSpPr>
            <a:spLocks noGrp="1"/>
          </p:cNvSpPr>
          <p:nvPr>
            <p:ph type="sldNum" sz="quarter" idx="5"/>
          </p:nvPr>
        </p:nvSpPr>
        <p:spPr/>
        <p:txBody>
          <a:bodyPr/>
          <a:lstStyle/>
          <a:p>
            <a:fld id="{192E92A5-04E1-4740-ABD2-0ED08F4C226E}" type="slidenum">
              <a:rPr lang="en-GB" smtClean="0"/>
              <a:t>3</a:t>
            </a:fld>
            <a:endParaRPr lang="en-GB"/>
          </a:p>
        </p:txBody>
      </p:sp>
    </p:spTree>
    <p:extLst>
      <p:ext uri="{BB962C8B-B14F-4D97-AF65-F5344CB8AC3E}">
        <p14:creationId xmlns:p14="http://schemas.microsoft.com/office/powerpoint/2010/main" val="30300075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CLAIRE Adapt so it is specific to your year group only</a:t>
            </a:r>
          </a:p>
        </p:txBody>
      </p:sp>
      <p:sp>
        <p:nvSpPr>
          <p:cNvPr id="4" name="Slide Number Placeholder 3"/>
          <p:cNvSpPr>
            <a:spLocks noGrp="1"/>
          </p:cNvSpPr>
          <p:nvPr>
            <p:ph type="sldNum" sz="quarter" idx="5"/>
          </p:nvPr>
        </p:nvSpPr>
        <p:spPr/>
        <p:txBody>
          <a:bodyPr/>
          <a:lstStyle/>
          <a:p>
            <a:fld id="{192E92A5-04E1-4740-ABD2-0ED08F4C226E}" type="slidenum">
              <a:rPr lang="en-GB" smtClean="0"/>
              <a:t>4</a:t>
            </a:fld>
            <a:endParaRPr lang="en-GB"/>
          </a:p>
        </p:txBody>
      </p:sp>
    </p:spTree>
    <p:extLst>
      <p:ext uri="{BB962C8B-B14F-4D97-AF65-F5344CB8AC3E}">
        <p14:creationId xmlns:p14="http://schemas.microsoft.com/office/powerpoint/2010/main" val="32932199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LAURA TBC – working on these now!</a:t>
            </a:r>
          </a:p>
        </p:txBody>
      </p:sp>
      <p:sp>
        <p:nvSpPr>
          <p:cNvPr id="4" name="Slide Number Placeholder 3"/>
          <p:cNvSpPr>
            <a:spLocks noGrp="1"/>
          </p:cNvSpPr>
          <p:nvPr>
            <p:ph type="sldNum" sz="quarter" idx="5"/>
          </p:nvPr>
        </p:nvSpPr>
        <p:spPr/>
        <p:txBody>
          <a:bodyPr/>
          <a:lstStyle/>
          <a:p>
            <a:fld id="{192E92A5-04E1-4740-ABD2-0ED08F4C226E}" type="slidenum">
              <a:rPr lang="en-GB" smtClean="0"/>
              <a:t>5</a:t>
            </a:fld>
            <a:endParaRPr lang="en-GB"/>
          </a:p>
        </p:txBody>
      </p:sp>
    </p:spTree>
    <p:extLst>
      <p:ext uri="{BB962C8B-B14F-4D97-AF65-F5344CB8AC3E}">
        <p14:creationId xmlns:p14="http://schemas.microsoft.com/office/powerpoint/2010/main" val="25532263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LAURA TBC – working on these now!</a:t>
            </a:r>
          </a:p>
        </p:txBody>
      </p:sp>
      <p:sp>
        <p:nvSpPr>
          <p:cNvPr id="4" name="Slide Number Placeholder 3"/>
          <p:cNvSpPr>
            <a:spLocks noGrp="1"/>
          </p:cNvSpPr>
          <p:nvPr>
            <p:ph type="sldNum" sz="quarter" idx="5"/>
          </p:nvPr>
        </p:nvSpPr>
        <p:spPr/>
        <p:txBody>
          <a:bodyPr/>
          <a:lstStyle/>
          <a:p>
            <a:fld id="{192E92A5-04E1-4740-ABD2-0ED08F4C226E}" type="slidenum">
              <a:rPr lang="en-GB" smtClean="0"/>
              <a:t>6</a:t>
            </a:fld>
            <a:endParaRPr lang="en-GB"/>
          </a:p>
        </p:txBody>
      </p:sp>
    </p:spTree>
    <p:extLst>
      <p:ext uri="{BB962C8B-B14F-4D97-AF65-F5344CB8AC3E}">
        <p14:creationId xmlns:p14="http://schemas.microsoft.com/office/powerpoint/2010/main" val="2924419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r>
              <a:rPr lang="en-GB" dirty="0">
                <a:latin typeface="Twinkl Cursive Looped" panose="02000000000000000000" pitchFamily="2" charset="0"/>
                <a:cs typeface="Arial" panose="020B0604020202020204" pitchFamily="34" charset="0"/>
              </a:rPr>
              <a:t>CLAIRE Note –these will be sent out in Sep as there are a few adaptations.</a:t>
            </a:r>
          </a:p>
          <a:p>
            <a:pPr marL="285750" indent="-285750">
              <a:buFont typeface="Arial" panose="020B0604020202020204" pitchFamily="34" charset="0"/>
              <a:buChar char="•"/>
            </a:pPr>
            <a:endParaRPr lang="en-GB" dirty="0">
              <a:latin typeface="Twinkl Cursive Looped" panose="02000000000000000000" pitchFamily="2" charset="0"/>
              <a:cs typeface="Arial" panose="020B0604020202020204" pitchFamily="34" charset="0"/>
            </a:endParaRPr>
          </a:p>
          <a:p>
            <a:pPr marL="285750" indent="-285750">
              <a:buFont typeface="Arial" panose="020B0604020202020204" pitchFamily="34" charset="0"/>
              <a:buChar char="•"/>
            </a:pPr>
            <a:r>
              <a:rPr lang="en-GB" dirty="0">
                <a:latin typeface="Twinkl Cursive Looped" panose="02000000000000000000" pitchFamily="2" charset="0"/>
                <a:cs typeface="Arial" panose="020B0604020202020204" pitchFamily="34" charset="0"/>
              </a:rPr>
              <a:t>Will include all subject areas</a:t>
            </a:r>
          </a:p>
          <a:p>
            <a:pPr marL="285750" indent="-285750">
              <a:buFont typeface="Arial" panose="020B0604020202020204" pitchFamily="34" charset="0"/>
              <a:buChar char="•"/>
            </a:pPr>
            <a:endParaRPr lang="en-GB" dirty="0">
              <a:latin typeface="Twinkl Cursive Looped" panose="02000000000000000000" pitchFamily="2" charset="0"/>
              <a:cs typeface="Arial" panose="020B0604020202020204" pitchFamily="34" charset="0"/>
            </a:endParaRPr>
          </a:p>
          <a:p>
            <a:pPr marL="285750" indent="-285750">
              <a:buFont typeface="Arial" panose="020B0604020202020204" pitchFamily="34" charset="0"/>
              <a:buChar char="•"/>
            </a:pPr>
            <a:r>
              <a:rPr lang="en-GB" dirty="0">
                <a:latin typeface="Twinkl Cursive Looped" panose="02000000000000000000" pitchFamily="2" charset="0"/>
                <a:cs typeface="Arial" panose="020B0604020202020204" pitchFamily="34" charset="0"/>
              </a:rPr>
              <a:t>Share the Autumn Term texts the children are using.</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latin typeface="Twinkl Cursive Looped" panose="02000000000000000000" pitchFamily="2" charset="0"/>
              </a:rPr>
              <a:t>Encourage the parents to visit the school website for information on the content in each subject for your year group. </a:t>
            </a:r>
          </a:p>
          <a:p>
            <a:pPr marL="285750" indent="-285750">
              <a:buFont typeface="Arial" panose="020B0604020202020204" pitchFamily="34" charset="0"/>
              <a:buChar char="•"/>
            </a:pPr>
            <a:endParaRPr lang="en-GB" dirty="0">
              <a:latin typeface="Twinkl Cursive Looped" panose="02000000000000000000" pitchFamily="2" charset="0"/>
            </a:endParaRPr>
          </a:p>
          <a:p>
            <a:pPr marL="285750" indent="-285750">
              <a:buFont typeface="Arial" panose="020B0604020202020204" pitchFamily="34" charset="0"/>
              <a:buChar char="•"/>
            </a:pPr>
            <a:r>
              <a:rPr lang="en-GB" dirty="0">
                <a:latin typeface="Twinkl Cursive Looped" panose="02000000000000000000" pitchFamily="2" charset="0"/>
              </a:rPr>
              <a:t>Really promote this, as there is now a wealth of published curriculum mapping for them to access. </a:t>
            </a:r>
          </a:p>
          <a:p>
            <a:endParaRPr lang="en-GB" dirty="0"/>
          </a:p>
        </p:txBody>
      </p:sp>
      <p:sp>
        <p:nvSpPr>
          <p:cNvPr id="4" name="Slide Number Placeholder 3"/>
          <p:cNvSpPr>
            <a:spLocks noGrp="1"/>
          </p:cNvSpPr>
          <p:nvPr>
            <p:ph type="sldNum" sz="quarter" idx="5"/>
          </p:nvPr>
        </p:nvSpPr>
        <p:spPr/>
        <p:txBody>
          <a:bodyPr/>
          <a:lstStyle/>
          <a:p>
            <a:fld id="{192E92A5-04E1-4740-ABD2-0ED08F4C226E}" type="slidenum">
              <a:rPr lang="en-GB" smtClean="0"/>
              <a:t>7</a:t>
            </a:fld>
            <a:endParaRPr lang="en-GB"/>
          </a:p>
        </p:txBody>
      </p:sp>
    </p:spTree>
    <p:extLst>
      <p:ext uri="{BB962C8B-B14F-4D97-AF65-F5344CB8AC3E}">
        <p14:creationId xmlns:p14="http://schemas.microsoft.com/office/powerpoint/2010/main" val="12257932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CLAIRE</a:t>
            </a:r>
          </a:p>
        </p:txBody>
      </p:sp>
      <p:sp>
        <p:nvSpPr>
          <p:cNvPr id="4" name="Slide Number Placeholder 3"/>
          <p:cNvSpPr>
            <a:spLocks noGrp="1"/>
          </p:cNvSpPr>
          <p:nvPr>
            <p:ph type="sldNum" sz="quarter" idx="5"/>
          </p:nvPr>
        </p:nvSpPr>
        <p:spPr/>
        <p:txBody>
          <a:bodyPr/>
          <a:lstStyle/>
          <a:p>
            <a:fld id="{192E92A5-04E1-4740-ABD2-0ED08F4C226E}" type="slidenum">
              <a:rPr lang="en-GB" smtClean="0"/>
              <a:t>8</a:t>
            </a:fld>
            <a:endParaRPr lang="en-GB"/>
          </a:p>
        </p:txBody>
      </p:sp>
    </p:spTree>
    <p:extLst>
      <p:ext uri="{BB962C8B-B14F-4D97-AF65-F5344CB8AC3E}">
        <p14:creationId xmlns:p14="http://schemas.microsoft.com/office/powerpoint/2010/main" val="16889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LAURA Make specific reference here to year group NC content </a:t>
            </a:r>
          </a:p>
          <a:p>
            <a:endParaRPr lang="en-GB" dirty="0"/>
          </a:p>
        </p:txBody>
      </p:sp>
      <p:sp>
        <p:nvSpPr>
          <p:cNvPr id="4" name="Slide Number Placeholder 3"/>
          <p:cNvSpPr>
            <a:spLocks noGrp="1"/>
          </p:cNvSpPr>
          <p:nvPr>
            <p:ph type="sldNum" sz="quarter" idx="5"/>
          </p:nvPr>
        </p:nvSpPr>
        <p:spPr/>
        <p:txBody>
          <a:bodyPr/>
          <a:lstStyle/>
          <a:p>
            <a:fld id="{192E92A5-04E1-4740-ABD2-0ED08F4C226E}" type="slidenum">
              <a:rPr lang="en-GB" smtClean="0"/>
              <a:t>9</a:t>
            </a:fld>
            <a:endParaRPr lang="en-GB"/>
          </a:p>
        </p:txBody>
      </p:sp>
    </p:spTree>
    <p:extLst>
      <p:ext uri="{BB962C8B-B14F-4D97-AF65-F5344CB8AC3E}">
        <p14:creationId xmlns:p14="http://schemas.microsoft.com/office/powerpoint/2010/main" val="16301494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LAURA</a:t>
            </a:r>
          </a:p>
        </p:txBody>
      </p:sp>
      <p:sp>
        <p:nvSpPr>
          <p:cNvPr id="4" name="Slide Number Placeholder 3"/>
          <p:cNvSpPr>
            <a:spLocks noGrp="1"/>
          </p:cNvSpPr>
          <p:nvPr>
            <p:ph type="sldNum" sz="quarter" idx="5"/>
          </p:nvPr>
        </p:nvSpPr>
        <p:spPr/>
        <p:txBody>
          <a:bodyPr/>
          <a:lstStyle/>
          <a:p>
            <a:fld id="{192E92A5-04E1-4740-ABD2-0ED08F4C226E}" type="slidenum">
              <a:rPr lang="en-GB" smtClean="0"/>
              <a:t>10</a:t>
            </a:fld>
            <a:endParaRPr lang="en-GB"/>
          </a:p>
        </p:txBody>
      </p:sp>
    </p:spTree>
    <p:extLst>
      <p:ext uri="{BB962C8B-B14F-4D97-AF65-F5344CB8AC3E}">
        <p14:creationId xmlns:p14="http://schemas.microsoft.com/office/powerpoint/2010/main" val="6592991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LAURA</a:t>
            </a:r>
          </a:p>
        </p:txBody>
      </p:sp>
      <p:sp>
        <p:nvSpPr>
          <p:cNvPr id="4" name="Slide Number Placeholder 3"/>
          <p:cNvSpPr>
            <a:spLocks noGrp="1"/>
          </p:cNvSpPr>
          <p:nvPr>
            <p:ph type="sldNum" sz="quarter" idx="5"/>
          </p:nvPr>
        </p:nvSpPr>
        <p:spPr/>
        <p:txBody>
          <a:bodyPr/>
          <a:lstStyle/>
          <a:p>
            <a:fld id="{192E92A5-04E1-4740-ABD2-0ED08F4C226E}" type="slidenum">
              <a:rPr lang="en-GB" smtClean="0"/>
              <a:t>11</a:t>
            </a:fld>
            <a:endParaRPr lang="en-GB"/>
          </a:p>
        </p:txBody>
      </p:sp>
    </p:spTree>
    <p:extLst>
      <p:ext uri="{BB962C8B-B14F-4D97-AF65-F5344CB8AC3E}">
        <p14:creationId xmlns:p14="http://schemas.microsoft.com/office/powerpoint/2010/main" val="28207726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LAURA Ideas for how parents can help with reading </a:t>
            </a:r>
          </a:p>
        </p:txBody>
      </p:sp>
      <p:sp>
        <p:nvSpPr>
          <p:cNvPr id="4" name="Slide Number Placeholder 3"/>
          <p:cNvSpPr>
            <a:spLocks noGrp="1"/>
          </p:cNvSpPr>
          <p:nvPr>
            <p:ph type="sldNum" sz="quarter" idx="5"/>
          </p:nvPr>
        </p:nvSpPr>
        <p:spPr/>
        <p:txBody>
          <a:bodyPr/>
          <a:lstStyle/>
          <a:p>
            <a:fld id="{192E92A5-04E1-4740-ABD2-0ED08F4C226E}" type="slidenum">
              <a:rPr lang="en-GB" smtClean="0"/>
              <a:t>12</a:t>
            </a:fld>
            <a:endParaRPr lang="en-GB"/>
          </a:p>
        </p:txBody>
      </p:sp>
    </p:spTree>
    <p:extLst>
      <p:ext uri="{BB962C8B-B14F-4D97-AF65-F5344CB8AC3E}">
        <p14:creationId xmlns:p14="http://schemas.microsoft.com/office/powerpoint/2010/main" val="12094604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LAURA Make specific reference here to year group NC content </a:t>
            </a:r>
          </a:p>
        </p:txBody>
      </p:sp>
      <p:sp>
        <p:nvSpPr>
          <p:cNvPr id="4" name="Slide Number Placeholder 3"/>
          <p:cNvSpPr>
            <a:spLocks noGrp="1"/>
          </p:cNvSpPr>
          <p:nvPr>
            <p:ph type="sldNum" sz="quarter" idx="5"/>
          </p:nvPr>
        </p:nvSpPr>
        <p:spPr/>
        <p:txBody>
          <a:bodyPr/>
          <a:lstStyle/>
          <a:p>
            <a:fld id="{192E92A5-04E1-4740-ABD2-0ED08F4C226E}" type="slidenum">
              <a:rPr lang="en-GB" smtClean="0"/>
              <a:t>13</a:t>
            </a:fld>
            <a:endParaRPr lang="en-GB"/>
          </a:p>
        </p:txBody>
      </p:sp>
    </p:spTree>
    <p:extLst>
      <p:ext uri="{BB962C8B-B14F-4D97-AF65-F5344CB8AC3E}">
        <p14:creationId xmlns:p14="http://schemas.microsoft.com/office/powerpoint/2010/main" val="40287425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LAURA Ideas for how parents can help with writing </a:t>
            </a:r>
          </a:p>
        </p:txBody>
      </p:sp>
      <p:sp>
        <p:nvSpPr>
          <p:cNvPr id="4" name="Slide Number Placeholder 3"/>
          <p:cNvSpPr>
            <a:spLocks noGrp="1"/>
          </p:cNvSpPr>
          <p:nvPr>
            <p:ph type="sldNum" sz="quarter" idx="5"/>
          </p:nvPr>
        </p:nvSpPr>
        <p:spPr/>
        <p:txBody>
          <a:bodyPr/>
          <a:lstStyle/>
          <a:p>
            <a:fld id="{192E92A5-04E1-4740-ABD2-0ED08F4C226E}" type="slidenum">
              <a:rPr lang="en-GB" smtClean="0"/>
              <a:t>14</a:t>
            </a:fld>
            <a:endParaRPr lang="en-GB"/>
          </a:p>
        </p:txBody>
      </p:sp>
    </p:spTree>
    <p:extLst>
      <p:ext uri="{BB962C8B-B14F-4D97-AF65-F5344CB8AC3E}">
        <p14:creationId xmlns:p14="http://schemas.microsoft.com/office/powerpoint/2010/main" val="23934191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LAURA</a:t>
            </a:r>
          </a:p>
        </p:txBody>
      </p:sp>
      <p:sp>
        <p:nvSpPr>
          <p:cNvPr id="4" name="Slide Number Placeholder 3"/>
          <p:cNvSpPr>
            <a:spLocks noGrp="1"/>
          </p:cNvSpPr>
          <p:nvPr>
            <p:ph type="sldNum" sz="quarter" idx="5"/>
          </p:nvPr>
        </p:nvSpPr>
        <p:spPr/>
        <p:txBody>
          <a:bodyPr/>
          <a:lstStyle/>
          <a:p>
            <a:fld id="{192E92A5-04E1-4740-ABD2-0ED08F4C226E}" type="slidenum">
              <a:rPr lang="en-GB" smtClean="0"/>
              <a:t>15</a:t>
            </a:fld>
            <a:endParaRPr lang="en-GB"/>
          </a:p>
        </p:txBody>
      </p:sp>
    </p:spTree>
    <p:extLst>
      <p:ext uri="{BB962C8B-B14F-4D97-AF65-F5344CB8AC3E}">
        <p14:creationId xmlns:p14="http://schemas.microsoft.com/office/powerpoint/2010/main" val="4015317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CLAIREMention</a:t>
            </a:r>
            <a:r>
              <a:rPr lang="en-US" dirty="0"/>
              <a:t> following white rose and </a:t>
            </a:r>
            <a:endParaRPr lang="en-GB" dirty="0"/>
          </a:p>
        </p:txBody>
      </p:sp>
      <p:sp>
        <p:nvSpPr>
          <p:cNvPr id="4" name="Slide Number Placeholder 3"/>
          <p:cNvSpPr>
            <a:spLocks noGrp="1"/>
          </p:cNvSpPr>
          <p:nvPr>
            <p:ph type="sldNum" sz="quarter" idx="5"/>
          </p:nvPr>
        </p:nvSpPr>
        <p:spPr/>
        <p:txBody>
          <a:bodyPr/>
          <a:lstStyle/>
          <a:p>
            <a:fld id="{192E92A5-04E1-4740-ABD2-0ED08F4C226E}" type="slidenum">
              <a:rPr lang="en-GB" smtClean="0"/>
              <a:t>16</a:t>
            </a:fld>
            <a:endParaRPr lang="en-GB"/>
          </a:p>
        </p:txBody>
      </p:sp>
    </p:spTree>
    <p:extLst>
      <p:ext uri="{BB962C8B-B14F-4D97-AF65-F5344CB8AC3E}">
        <p14:creationId xmlns:p14="http://schemas.microsoft.com/office/powerpoint/2010/main" val="25715259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CLAIREIdeas</a:t>
            </a:r>
            <a:r>
              <a:rPr lang="en-GB" dirty="0"/>
              <a:t> of how parents can help with maths </a:t>
            </a:r>
          </a:p>
        </p:txBody>
      </p:sp>
      <p:sp>
        <p:nvSpPr>
          <p:cNvPr id="4" name="Slide Number Placeholder 3"/>
          <p:cNvSpPr>
            <a:spLocks noGrp="1"/>
          </p:cNvSpPr>
          <p:nvPr>
            <p:ph type="sldNum" sz="quarter" idx="5"/>
          </p:nvPr>
        </p:nvSpPr>
        <p:spPr/>
        <p:txBody>
          <a:bodyPr/>
          <a:lstStyle/>
          <a:p>
            <a:fld id="{192E92A5-04E1-4740-ABD2-0ED08F4C226E}" type="slidenum">
              <a:rPr lang="en-GB" smtClean="0"/>
              <a:t>17</a:t>
            </a:fld>
            <a:endParaRPr lang="en-GB"/>
          </a:p>
        </p:txBody>
      </p:sp>
    </p:spTree>
    <p:extLst>
      <p:ext uri="{BB962C8B-B14F-4D97-AF65-F5344CB8AC3E}">
        <p14:creationId xmlns:p14="http://schemas.microsoft.com/office/powerpoint/2010/main" val="27664174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CLAIRE Please add in a new slide on the RSHE Curriculum for September 2026. All this can be found on Jigsaw in the Sep 2026 section. Parents will receive a letter before Summer 2 outlining the Changing Me Unit in more detail. </a:t>
            </a:r>
          </a:p>
        </p:txBody>
      </p:sp>
      <p:sp>
        <p:nvSpPr>
          <p:cNvPr id="4" name="Slide Number Placeholder 3"/>
          <p:cNvSpPr>
            <a:spLocks noGrp="1"/>
          </p:cNvSpPr>
          <p:nvPr>
            <p:ph type="sldNum" sz="quarter" idx="5"/>
          </p:nvPr>
        </p:nvSpPr>
        <p:spPr/>
        <p:txBody>
          <a:bodyPr/>
          <a:lstStyle/>
          <a:p>
            <a:fld id="{192E92A5-04E1-4740-ABD2-0ED08F4C226E}" type="slidenum">
              <a:rPr lang="en-GB" smtClean="0"/>
              <a:t>18</a:t>
            </a:fld>
            <a:endParaRPr lang="en-GB"/>
          </a:p>
        </p:txBody>
      </p:sp>
    </p:spTree>
    <p:extLst>
      <p:ext uri="{BB962C8B-B14F-4D97-AF65-F5344CB8AC3E}">
        <p14:creationId xmlns:p14="http://schemas.microsoft.com/office/powerpoint/2010/main" val="26683657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CLAIRE State how homework will work</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92E92A5-04E1-4740-ABD2-0ED08F4C226E}" type="slidenum">
              <a:rPr kumimoji="0" lang="en-GB" sz="13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19</a:t>
            </a:fld>
            <a:endParaRPr kumimoji="0" lang="en-GB" sz="13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548840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LAURA Please do not give out your email address. Contact should be made via the school office in the first instance, or alternatively at the end of the school day. Explain that we have an ‘open door’ policy and encourage parent-school relationships.</a:t>
            </a:r>
          </a:p>
          <a:p>
            <a:endParaRPr lang="en-GB" dirty="0"/>
          </a:p>
          <a:p>
            <a:r>
              <a:rPr lang="en-GB" b="1" dirty="0"/>
              <a:t>Allow time at the end for any questions.</a:t>
            </a:r>
          </a:p>
        </p:txBody>
      </p:sp>
      <p:sp>
        <p:nvSpPr>
          <p:cNvPr id="4" name="Slide Number Placeholder 3"/>
          <p:cNvSpPr>
            <a:spLocks noGrp="1"/>
          </p:cNvSpPr>
          <p:nvPr>
            <p:ph type="sldNum" sz="quarter" idx="5"/>
          </p:nvPr>
        </p:nvSpPr>
        <p:spPr/>
        <p:txBody>
          <a:bodyPr/>
          <a:lstStyle/>
          <a:p>
            <a:fld id="{192E92A5-04E1-4740-ABD2-0ED08F4C226E}" type="slidenum">
              <a:rPr lang="en-GB" smtClean="0"/>
              <a:t>20</a:t>
            </a:fld>
            <a:endParaRPr lang="en-GB"/>
          </a:p>
        </p:txBody>
      </p:sp>
    </p:spTree>
    <p:extLst>
      <p:ext uri="{BB962C8B-B14F-4D97-AF65-F5344CB8AC3E}">
        <p14:creationId xmlns:p14="http://schemas.microsoft.com/office/powerpoint/2010/main" val="25276174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408FD3B-D1EE-4E9A-A414-50B8230101BC}" type="datetimeFigureOut">
              <a:rPr lang="en-GB" smtClean="0"/>
              <a:t>03/09/2026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5D4B37-DB35-48DA-871E-505B85E8D51C}" type="slidenum">
              <a:rPr lang="en-GB" smtClean="0"/>
              <a:t>‹#›</a:t>
            </a:fld>
            <a:endParaRPr lang="en-GB"/>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144189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408FD3B-D1EE-4E9A-A414-50B8230101BC}" type="datetimeFigureOut">
              <a:rPr lang="en-GB" smtClean="0"/>
              <a:t>03/09/2026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5D4B37-DB35-48DA-871E-505B85E8D51C}" type="slidenum">
              <a:rPr lang="en-GB" smtClean="0"/>
              <a:t>‹#›</a:t>
            </a:fld>
            <a:endParaRPr lang="en-GB"/>
          </a:p>
        </p:txBody>
      </p:sp>
    </p:spTree>
    <p:extLst>
      <p:ext uri="{BB962C8B-B14F-4D97-AF65-F5344CB8AC3E}">
        <p14:creationId xmlns:p14="http://schemas.microsoft.com/office/powerpoint/2010/main" val="24712736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408FD3B-D1EE-4E9A-A414-50B8230101BC}" type="datetimeFigureOut">
              <a:rPr lang="en-GB" smtClean="0"/>
              <a:t>03/09/2026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5D4B37-DB35-48DA-871E-505B85E8D51C}" type="slidenum">
              <a:rPr lang="en-GB" smtClean="0"/>
              <a:t>‹#›</a:t>
            </a:fld>
            <a:endParaRPr lang="en-GB"/>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19539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63440" y="1845735"/>
            <a:ext cx="370332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408FD3B-D1EE-4E9A-A414-50B8230101BC}" type="datetimeFigureOut">
              <a:rPr lang="en-GB" smtClean="0"/>
              <a:t>03/09/2026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F5D4B37-DB35-48DA-871E-505B85E8D51C}" type="slidenum">
              <a:rPr lang="en-GB" smtClean="0"/>
              <a:t>‹#›</a:t>
            </a:fld>
            <a:endParaRPr lang="en-GB"/>
          </a:p>
        </p:txBody>
      </p:sp>
    </p:spTree>
    <p:extLst>
      <p:ext uri="{BB962C8B-B14F-4D97-AF65-F5344CB8AC3E}">
        <p14:creationId xmlns:p14="http://schemas.microsoft.com/office/powerpoint/2010/main" val="32377959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22960" y="2582334"/>
            <a:ext cx="370332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63440" y="2582334"/>
            <a:ext cx="370332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408FD3B-D1EE-4E9A-A414-50B8230101BC}" type="datetimeFigureOut">
              <a:rPr lang="en-GB" smtClean="0"/>
              <a:t>03/09/2026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F5D4B37-DB35-48DA-871E-505B85E8D51C}" type="slidenum">
              <a:rPr lang="en-GB" smtClean="0"/>
              <a:t>‹#›</a:t>
            </a:fld>
            <a:endParaRPr lang="en-GB"/>
          </a:p>
        </p:txBody>
      </p:sp>
    </p:spTree>
    <p:extLst>
      <p:ext uri="{BB962C8B-B14F-4D97-AF65-F5344CB8AC3E}">
        <p14:creationId xmlns:p14="http://schemas.microsoft.com/office/powerpoint/2010/main" val="8029549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408FD3B-D1EE-4E9A-A414-50B8230101BC}" type="datetimeFigureOut">
              <a:rPr lang="en-GB" smtClean="0"/>
              <a:t>03/09/2026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F5D4B37-DB35-48DA-871E-505B85E8D51C}" type="slidenum">
              <a:rPr lang="en-GB" smtClean="0"/>
              <a:t>‹#›</a:t>
            </a:fld>
            <a:endParaRPr lang="en-GB"/>
          </a:p>
        </p:txBody>
      </p:sp>
    </p:spTree>
    <p:extLst>
      <p:ext uri="{BB962C8B-B14F-4D97-AF65-F5344CB8AC3E}">
        <p14:creationId xmlns:p14="http://schemas.microsoft.com/office/powerpoint/2010/main" val="6185900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6408FD3B-D1EE-4E9A-A414-50B8230101BC}" type="datetimeFigureOut">
              <a:rPr lang="en-GB" smtClean="0"/>
              <a:t>03/09/2026</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DF5D4B37-DB35-48DA-871E-505B85E8D51C}" type="slidenum">
              <a:rPr lang="en-GB" smtClean="0"/>
              <a:t>‹#›</a:t>
            </a:fld>
            <a:endParaRPr lang="en-GB"/>
          </a:p>
        </p:txBody>
      </p:sp>
    </p:spTree>
    <p:extLst>
      <p:ext uri="{BB962C8B-B14F-4D97-AF65-F5344CB8AC3E}">
        <p14:creationId xmlns:p14="http://schemas.microsoft.com/office/powerpoint/2010/main" val="13699020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3600450" y="731520"/>
            <a:ext cx="486918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6408FD3B-D1EE-4E9A-A414-50B8230101BC}" type="datetimeFigureOut">
              <a:rPr lang="en-GB" smtClean="0"/>
              <a:t>03/09/2026</a:t>
            </a:fld>
            <a:endParaRPr lang="en-GB"/>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DF5D4B37-DB35-48DA-871E-505B85E8D51C}" type="slidenum">
              <a:rPr lang="en-GB" smtClean="0"/>
              <a:t>‹#›</a:t>
            </a:fld>
            <a:endParaRPr lang="en-GB"/>
          </a:p>
        </p:txBody>
      </p:sp>
    </p:spTree>
    <p:extLst>
      <p:ext uri="{BB962C8B-B14F-4D97-AF65-F5344CB8AC3E}">
        <p14:creationId xmlns:p14="http://schemas.microsoft.com/office/powerpoint/2010/main" val="28994767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5234"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2" y="0"/>
            <a:ext cx="9143989"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22960"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6408FD3B-D1EE-4E9A-A414-50B8230101BC}" type="datetimeFigureOut">
              <a:rPr lang="en-GB" smtClean="0"/>
              <a:t>03/09/2026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F5D4B37-DB35-48DA-871E-505B85E8D51C}" type="slidenum">
              <a:rPr lang="en-GB" smtClean="0"/>
              <a:t>‹#›</a:t>
            </a:fld>
            <a:endParaRPr lang="en-GB"/>
          </a:p>
        </p:txBody>
      </p:sp>
    </p:spTree>
    <p:extLst>
      <p:ext uri="{BB962C8B-B14F-4D97-AF65-F5344CB8AC3E}">
        <p14:creationId xmlns:p14="http://schemas.microsoft.com/office/powerpoint/2010/main" val="36091730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408FD3B-D1EE-4E9A-A414-50B8230101BC}" type="datetimeFigureOut">
              <a:rPr lang="en-GB" smtClean="0"/>
              <a:t>03/09/2026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5D4B37-DB35-48DA-871E-505B85E8D51C}" type="slidenum">
              <a:rPr lang="en-GB" smtClean="0"/>
              <a:t>‹#›</a:t>
            </a:fld>
            <a:endParaRPr lang="en-GB"/>
          </a:p>
        </p:txBody>
      </p:sp>
    </p:spTree>
    <p:extLst>
      <p:ext uri="{BB962C8B-B14F-4D97-AF65-F5344CB8AC3E}">
        <p14:creationId xmlns:p14="http://schemas.microsoft.com/office/powerpoint/2010/main" val="10375234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2302"/>
            <a:ext cx="1971675"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412302"/>
            <a:ext cx="5800725"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408FD3B-D1EE-4E9A-A414-50B8230101BC}" type="datetimeFigureOut">
              <a:rPr lang="en-GB" smtClean="0"/>
              <a:t>03/09/2026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5D4B37-DB35-48DA-871E-505B85E8D51C}" type="slidenum">
              <a:rPr lang="en-GB" smtClean="0"/>
              <a:t>‹#›</a:t>
            </a:fld>
            <a:endParaRPr lang="en-GB"/>
          </a:p>
        </p:txBody>
      </p:sp>
    </p:spTree>
    <p:extLst>
      <p:ext uri="{BB962C8B-B14F-4D97-AF65-F5344CB8AC3E}">
        <p14:creationId xmlns:p14="http://schemas.microsoft.com/office/powerpoint/2010/main" val="10589120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6408FD3B-D1EE-4E9A-A414-50B8230101BC}" type="datetimeFigureOut">
              <a:rPr lang="en-GB" smtClean="0"/>
              <a:t>03/09/2026</a:t>
            </a:fld>
            <a:endParaRPr lang="en-GB"/>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DF5D4B37-DB35-48DA-871E-505B85E8D51C}" type="slidenum">
              <a:rPr lang="en-GB" smtClean="0"/>
              <a:t>‹#›</a:t>
            </a:fld>
            <a:endParaRPr lang="en-GB"/>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5844588"/>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hyperlink" Target="mailto:office@barnfields.staffs.sch.uk" TargetMode="External"/><Relationship Id="rId7"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hyperlink" Target="mailto:senco_BP@Barnfields.staffs.sch.uk" TargetMode="External"/><Relationship Id="rId5" Type="http://schemas.openxmlformats.org/officeDocument/2006/relationships/hyperlink" Target="mailto:deputy@barnfields.staffs.sch.uk" TargetMode="External"/><Relationship Id="rId10" Type="http://schemas.openxmlformats.org/officeDocument/2006/relationships/image" Target="../media/image22.png"/><Relationship Id="rId4" Type="http://schemas.openxmlformats.org/officeDocument/2006/relationships/hyperlink" Target="mailto:headteacher@barnfields.staffs.sch.uk" TargetMode="External"/><Relationship Id="rId9"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256" y="908720"/>
            <a:ext cx="9162256" cy="997967"/>
          </a:xfrm>
        </p:spPr>
        <p:txBody>
          <a:bodyPr>
            <a:normAutofit fontScale="90000"/>
          </a:bodyPr>
          <a:lstStyle/>
          <a:p>
            <a:pPr algn="ctr"/>
            <a:r>
              <a:rPr lang="en-GB" sz="5400" dirty="0">
                <a:latin typeface="Twinkl Cursive Looped" panose="02000000000000000000" pitchFamily="2" charset="0"/>
                <a:cs typeface="Arial" panose="020B0604020202020204" pitchFamily="34" charset="0"/>
              </a:rPr>
              <a:t>Barnfields Primary School</a:t>
            </a:r>
            <a:br>
              <a:rPr lang="en-GB" sz="5400" dirty="0">
                <a:latin typeface="Twinkl Cursive Looped" panose="02000000000000000000" pitchFamily="2" charset="0"/>
                <a:cs typeface="Arial" panose="020B0604020202020204" pitchFamily="34" charset="0"/>
              </a:rPr>
            </a:br>
            <a:r>
              <a:rPr lang="en-GB" sz="5400" dirty="0">
                <a:latin typeface="Twinkl Cursive Looped" panose="02000000000000000000" pitchFamily="2" charset="0"/>
                <a:cs typeface="Arial" panose="020B0604020202020204" pitchFamily="34" charset="0"/>
              </a:rPr>
              <a:t>Year 1</a:t>
            </a:r>
          </a:p>
        </p:txBody>
      </p:sp>
      <p:sp>
        <p:nvSpPr>
          <p:cNvPr id="3" name="Rectangle 2">
            <a:extLst>
              <a:ext uri="{FF2B5EF4-FFF2-40B4-BE49-F238E27FC236}">
                <a16:creationId xmlns:a16="http://schemas.microsoft.com/office/drawing/2014/main" id="{CA58AF19-0568-41D8-BE73-9E76294F8481}"/>
              </a:ext>
            </a:extLst>
          </p:cNvPr>
          <p:cNvSpPr/>
          <p:nvPr/>
        </p:nvSpPr>
        <p:spPr>
          <a:xfrm>
            <a:off x="0" y="3809330"/>
            <a:ext cx="9115028" cy="1692771"/>
          </a:xfrm>
          <a:prstGeom prst="rect">
            <a:avLst/>
          </a:prstGeom>
        </p:spPr>
        <p:txBody>
          <a:bodyPr wrap="square">
            <a:spAutoFit/>
          </a:bodyPr>
          <a:lstStyle/>
          <a:p>
            <a:pPr algn="ctr"/>
            <a:r>
              <a:rPr lang="en-GB" sz="2000" b="1" u="sng" dirty="0">
                <a:latin typeface="Twinkl Cursive Looped" panose="02000000000000000000" pitchFamily="2" charset="0"/>
              </a:rPr>
              <a:t>SCHOOL VISION: </a:t>
            </a:r>
          </a:p>
          <a:p>
            <a:pPr algn="ctr"/>
            <a:endParaRPr lang="en-GB" sz="2000" b="1" u="sng" dirty="0">
              <a:latin typeface="Twinkl Cursive Looped" panose="02000000000000000000" pitchFamily="2" charset="0"/>
            </a:endParaRPr>
          </a:p>
          <a:p>
            <a:pPr algn="ctr"/>
            <a:r>
              <a:rPr lang="en-GB" sz="1600" dirty="0">
                <a:latin typeface="Twinkl Cursive Looped" panose="02000000000000000000" pitchFamily="2" charset="0"/>
              </a:rPr>
              <a:t>At Barnfields, </a:t>
            </a:r>
            <a:r>
              <a:rPr lang="en-GB" sz="1600" b="1" dirty="0">
                <a:latin typeface="Twinkl Cursive Looped" panose="02000000000000000000" pitchFamily="2" charset="0"/>
              </a:rPr>
              <a:t>academic excellence </a:t>
            </a:r>
            <a:r>
              <a:rPr lang="en-GB" sz="1600" dirty="0">
                <a:latin typeface="Twinkl Cursive Looped" panose="02000000000000000000" pitchFamily="2" charset="0"/>
              </a:rPr>
              <a:t>runs alongside </a:t>
            </a:r>
            <a:r>
              <a:rPr lang="en-GB" sz="1600" b="1" dirty="0">
                <a:latin typeface="Twinkl Cursive Looped" panose="02000000000000000000" pitchFamily="2" charset="0"/>
              </a:rPr>
              <a:t>sporting and artistic excellence</a:t>
            </a:r>
            <a:r>
              <a:rPr lang="en-GB" sz="1600" dirty="0">
                <a:latin typeface="Twinkl Cursive Looped" panose="02000000000000000000" pitchFamily="2" charset="0"/>
              </a:rPr>
              <a:t>. The whole child is nurtured as </a:t>
            </a:r>
            <a:r>
              <a:rPr lang="en-GB" sz="1600" b="1" dirty="0">
                <a:latin typeface="Twinkl Cursive Looped" panose="02000000000000000000" pitchFamily="2" charset="0"/>
              </a:rPr>
              <a:t>positive wellbeing </a:t>
            </a:r>
            <a:r>
              <a:rPr lang="en-GB" sz="1600" dirty="0">
                <a:latin typeface="Twinkl Cursive Looped" panose="02000000000000000000" pitchFamily="2" charset="0"/>
              </a:rPr>
              <a:t>is encouraged and supported, enabling them to make </a:t>
            </a:r>
            <a:r>
              <a:rPr lang="en-GB" sz="1600" b="1" dirty="0">
                <a:latin typeface="Twinkl Cursive Looped" panose="02000000000000000000" pitchFamily="2" charset="0"/>
              </a:rPr>
              <a:t>outstanding progress </a:t>
            </a:r>
            <a:r>
              <a:rPr lang="en-GB" sz="1600" dirty="0">
                <a:latin typeface="Twinkl Cursive Looped" panose="02000000000000000000" pitchFamily="2" charset="0"/>
              </a:rPr>
              <a:t>across the curriculum.  This learning is underpinned by </a:t>
            </a:r>
            <a:r>
              <a:rPr lang="en-GB" sz="1600" b="1" dirty="0">
                <a:latin typeface="Twinkl Cursive Looped" panose="02000000000000000000" pitchFamily="2" charset="0"/>
              </a:rPr>
              <a:t>strong values </a:t>
            </a:r>
            <a:r>
              <a:rPr lang="en-GB" sz="1600" dirty="0">
                <a:latin typeface="Twinkl Cursive Looped" panose="02000000000000000000" pitchFamily="2" charset="0"/>
              </a:rPr>
              <a:t>that encourage and guide the children through the rest of their academic journey and as </a:t>
            </a:r>
            <a:r>
              <a:rPr lang="en-GB" sz="1600" b="1" dirty="0">
                <a:latin typeface="Twinkl Cursive Looped" panose="02000000000000000000" pitchFamily="2" charset="0"/>
              </a:rPr>
              <a:t>citizens of the future</a:t>
            </a:r>
            <a:r>
              <a:rPr lang="en-GB" sz="1600" dirty="0">
                <a:latin typeface="Twinkl Cursive Looped" panose="02000000000000000000" pitchFamily="2" charset="0"/>
              </a:rPr>
              <a:t>.</a:t>
            </a:r>
          </a:p>
        </p:txBody>
      </p:sp>
      <p:pic>
        <p:nvPicPr>
          <p:cNvPr id="6" name="Picture 5">
            <a:extLst>
              <a:ext uri="{FF2B5EF4-FFF2-40B4-BE49-F238E27FC236}">
                <a16:creationId xmlns:a16="http://schemas.microsoft.com/office/drawing/2014/main" id="{500B422D-CF7F-40F1-B2E9-F395AA94F8D1}"/>
              </a:ext>
            </a:extLst>
          </p:cNvPr>
          <p:cNvPicPr>
            <a:picLocks noChangeAspect="1"/>
          </p:cNvPicPr>
          <p:nvPr/>
        </p:nvPicPr>
        <p:blipFill>
          <a:blip r:embed="rId3"/>
          <a:stretch>
            <a:fillRect/>
          </a:stretch>
        </p:blipFill>
        <p:spPr>
          <a:xfrm>
            <a:off x="3702831" y="1988840"/>
            <a:ext cx="1738337" cy="1738337"/>
          </a:xfrm>
          <a:prstGeom prst="rect">
            <a:avLst/>
          </a:prstGeom>
        </p:spPr>
      </p:pic>
      <p:sp>
        <p:nvSpPr>
          <p:cNvPr id="8" name="Rectangle 7">
            <a:extLst>
              <a:ext uri="{FF2B5EF4-FFF2-40B4-BE49-F238E27FC236}">
                <a16:creationId xmlns:a16="http://schemas.microsoft.com/office/drawing/2014/main" id="{624F30A6-DEA1-4F35-BA50-1FD0178FCC93}"/>
              </a:ext>
            </a:extLst>
          </p:cNvPr>
          <p:cNvSpPr/>
          <p:nvPr/>
        </p:nvSpPr>
        <p:spPr>
          <a:xfrm>
            <a:off x="28972" y="6363875"/>
            <a:ext cx="9115028" cy="369332"/>
          </a:xfrm>
          <a:prstGeom prst="rect">
            <a:avLst/>
          </a:prstGeom>
        </p:spPr>
        <p:txBody>
          <a:bodyPr wrap="square">
            <a:spAutoFit/>
          </a:bodyPr>
          <a:lstStyle/>
          <a:p>
            <a:pPr algn="ctr"/>
            <a:r>
              <a:rPr lang="en-GB" b="1" dirty="0">
                <a:solidFill>
                  <a:schemeClr val="bg1"/>
                </a:solidFill>
                <a:latin typeface="Twinkl Cursive Looped" panose="02000000000000000000" pitchFamily="2" charset="0"/>
              </a:rPr>
              <a:t>Responsibility   Reflection   Positivity   Resilience   Respect </a:t>
            </a:r>
            <a:endParaRPr lang="en-GB" b="1" dirty="0">
              <a:solidFill>
                <a:schemeClr val="bg1"/>
              </a:solidFill>
            </a:endParaRPr>
          </a:p>
        </p:txBody>
      </p:sp>
    </p:spTree>
    <p:extLst>
      <p:ext uri="{BB962C8B-B14F-4D97-AF65-F5344CB8AC3E}">
        <p14:creationId xmlns:p14="http://schemas.microsoft.com/office/powerpoint/2010/main" val="40431149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Twinkl Cursive Looped" panose="02000000000000000000" pitchFamily="2" charset="0"/>
                <a:cs typeface="Arial" panose="020B0604020202020204" pitchFamily="34" charset="0"/>
              </a:rPr>
              <a:t>Meet the Teachers</a:t>
            </a:r>
          </a:p>
        </p:txBody>
      </p:sp>
      <p:pic>
        <p:nvPicPr>
          <p:cNvPr id="10" name="Picture 9">
            <a:extLst>
              <a:ext uri="{FF2B5EF4-FFF2-40B4-BE49-F238E27FC236}">
                <a16:creationId xmlns:a16="http://schemas.microsoft.com/office/drawing/2014/main" id="{B0D898E6-070C-436C-A3D9-145CE933F8A3}"/>
              </a:ext>
            </a:extLst>
          </p:cNvPr>
          <p:cNvPicPr>
            <a:picLocks noChangeAspect="1"/>
          </p:cNvPicPr>
          <p:nvPr/>
        </p:nvPicPr>
        <p:blipFill>
          <a:blip r:embed="rId3"/>
          <a:stretch>
            <a:fillRect/>
          </a:stretch>
        </p:blipFill>
        <p:spPr>
          <a:xfrm>
            <a:off x="8321040" y="161387"/>
            <a:ext cx="780356" cy="780356"/>
          </a:xfrm>
          <a:prstGeom prst="rect">
            <a:avLst/>
          </a:prstGeom>
        </p:spPr>
      </p:pic>
      <p:sp>
        <p:nvSpPr>
          <p:cNvPr id="7" name="TextBox 6">
            <a:extLst>
              <a:ext uri="{FF2B5EF4-FFF2-40B4-BE49-F238E27FC236}">
                <a16:creationId xmlns:a16="http://schemas.microsoft.com/office/drawing/2014/main" id="{C07D1CDD-6F2D-4528-802D-E597D4460E8B}"/>
              </a:ext>
            </a:extLst>
          </p:cNvPr>
          <p:cNvSpPr txBox="1"/>
          <p:nvPr/>
        </p:nvSpPr>
        <p:spPr>
          <a:xfrm>
            <a:off x="267918" y="4788288"/>
            <a:ext cx="2376264" cy="923330"/>
          </a:xfrm>
          <a:prstGeom prst="rect">
            <a:avLst/>
          </a:prstGeom>
          <a:noFill/>
        </p:spPr>
        <p:txBody>
          <a:bodyPr wrap="square" rtlCol="0">
            <a:spAutoFit/>
          </a:bodyPr>
          <a:lstStyle/>
          <a:p>
            <a:pPr algn="ctr"/>
            <a:r>
              <a:rPr lang="en-GB" dirty="0">
                <a:latin typeface="Twinkl Cursive Unlooped" panose="02000000000000000000" pitchFamily="2" charset="0"/>
              </a:rPr>
              <a:t>Mrs Turton</a:t>
            </a:r>
          </a:p>
          <a:p>
            <a:pPr algn="ctr"/>
            <a:r>
              <a:rPr lang="en-GB" dirty="0">
                <a:latin typeface="Twinkl Cursive Unlooped" panose="02000000000000000000" pitchFamily="2" charset="0"/>
              </a:rPr>
              <a:t>Year 1 teacher</a:t>
            </a:r>
          </a:p>
          <a:p>
            <a:pPr algn="ctr"/>
            <a:r>
              <a:rPr lang="en-GB" dirty="0">
                <a:latin typeface="Twinkl Cursive Unlooped" panose="02000000000000000000" pitchFamily="2" charset="0"/>
              </a:rPr>
              <a:t>KS1 Phase Leader</a:t>
            </a:r>
          </a:p>
        </p:txBody>
      </p:sp>
      <p:sp>
        <p:nvSpPr>
          <p:cNvPr id="8" name="TextBox 7">
            <a:extLst>
              <a:ext uri="{FF2B5EF4-FFF2-40B4-BE49-F238E27FC236}">
                <a16:creationId xmlns:a16="http://schemas.microsoft.com/office/drawing/2014/main" id="{A7B6899B-4323-4AD0-8E3E-4F633DBC0275}"/>
              </a:ext>
            </a:extLst>
          </p:cNvPr>
          <p:cNvSpPr txBox="1"/>
          <p:nvPr/>
        </p:nvSpPr>
        <p:spPr>
          <a:xfrm>
            <a:off x="2546688" y="4926787"/>
            <a:ext cx="2376264" cy="646331"/>
          </a:xfrm>
          <a:prstGeom prst="rect">
            <a:avLst/>
          </a:prstGeom>
          <a:noFill/>
        </p:spPr>
        <p:txBody>
          <a:bodyPr wrap="square" rtlCol="0">
            <a:spAutoFit/>
          </a:bodyPr>
          <a:lstStyle/>
          <a:p>
            <a:pPr algn="ctr"/>
            <a:r>
              <a:rPr lang="en-GB" dirty="0">
                <a:latin typeface="Twinkl Cursive Unlooped" panose="02000000000000000000" pitchFamily="2" charset="0"/>
              </a:rPr>
              <a:t>Miss Taylor</a:t>
            </a:r>
          </a:p>
          <a:p>
            <a:pPr algn="ctr"/>
            <a:r>
              <a:rPr lang="en-GB" dirty="0">
                <a:latin typeface="Twinkl Cursive Unlooped" panose="02000000000000000000" pitchFamily="2" charset="0"/>
              </a:rPr>
              <a:t>Year 1 teacher</a:t>
            </a:r>
          </a:p>
        </p:txBody>
      </p:sp>
      <p:pic>
        <p:nvPicPr>
          <p:cNvPr id="4" name="Picture 3">
            <a:extLst>
              <a:ext uri="{FF2B5EF4-FFF2-40B4-BE49-F238E27FC236}">
                <a16:creationId xmlns:a16="http://schemas.microsoft.com/office/drawing/2014/main" id="{B16C4449-4AEE-4158-A63D-376E26BDB089}"/>
              </a:ext>
            </a:extLst>
          </p:cNvPr>
          <p:cNvPicPr>
            <a:picLocks noChangeAspect="1"/>
          </p:cNvPicPr>
          <p:nvPr/>
        </p:nvPicPr>
        <p:blipFill>
          <a:blip r:embed="rId4"/>
          <a:stretch>
            <a:fillRect/>
          </a:stretch>
        </p:blipFill>
        <p:spPr>
          <a:xfrm>
            <a:off x="5308353" y="2135823"/>
            <a:ext cx="1506025" cy="2085266"/>
          </a:xfrm>
          <a:prstGeom prst="rect">
            <a:avLst/>
          </a:prstGeom>
        </p:spPr>
      </p:pic>
      <p:pic>
        <p:nvPicPr>
          <p:cNvPr id="12" name="Picture 11">
            <a:extLst>
              <a:ext uri="{FF2B5EF4-FFF2-40B4-BE49-F238E27FC236}">
                <a16:creationId xmlns:a16="http://schemas.microsoft.com/office/drawing/2014/main" id="{5E37E0CA-230B-4DA5-9160-CBCD520ACF80}"/>
              </a:ext>
            </a:extLst>
          </p:cNvPr>
          <p:cNvPicPr>
            <a:picLocks noChangeAspect="1"/>
          </p:cNvPicPr>
          <p:nvPr/>
        </p:nvPicPr>
        <p:blipFill>
          <a:blip r:embed="rId5"/>
          <a:stretch>
            <a:fillRect/>
          </a:stretch>
        </p:blipFill>
        <p:spPr>
          <a:xfrm>
            <a:off x="7380312" y="2366720"/>
            <a:ext cx="1552792" cy="1829055"/>
          </a:xfrm>
          <a:prstGeom prst="rect">
            <a:avLst/>
          </a:prstGeom>
        </p:spPr>
      </p:pic>
      <p:sp>
        <p:nvSpPr>
          <p:cNvPr id="13" name="TextBox 12">
            <a:extLst>
              <a:ext uri="{FF2B5EF4-FFF2-40B4-BE49-F238E27FC236}">
                <a16:creationId xmlns:a16="http://schemas.microsoft.com/office/drawing/2014/main" id="{8661290A-6FA7-4D47-9EA6-488C18D4C107}"/>
              </a:ext>
            </a:extLst>
          </p:cNvPr>
          <p:cNvSpPr txBox="1"/>
          <p:nvPr/>
        </p:nvSpPr>
        <p:spPr>
          <a:xfrm>
            <a:off x="4922952" y="4792133"/>
            <a:ext cx="2376264" cy="923330"/>
          </a:xfrm>
          <a:prstGeom prst="rect">
            <a:avLst/>
          </a:prstGeom>
          <a:noFill/>
        </p:spPr>
        <p:txBody>
          <a:bodyPr wrap="square" rtlCol="0">
            <a:spAutoFit/>
          </a:bodyPr>
          <a:lstStyle/>
          <a:p>
            <a:pPr algn="ctr"/>
            <a:r>
              <a:rPr lang="en-GB" dirty="0">
                <a:latin typeface="Twinkl Cursive Unlooped" panose="02000000000000000000" pitchFamily="2" charset="0"/>
              </a:rPr>
              <a:t>Mrs Russell</a:t>
            </a:r>
          </a:p>
          <a:p>
            <a:pPr algn="ctr"/>
            <a:r>
              <a:rPr lang="en-GB" dirty="0">
                <a:latin typeface="Twinkl Cursive Unlooped" panose="02000000000000000000" pitchFamily="2" charset="0"/>
              </a:rPr>
              <a:t>Teaching Assistant</a:t>
            </a:r>
          </a:p>
          <a:p>
            <a:pPr algn="ctr"/>
            <a:endParaRPr lang="en-GB" dirty="0">
              <a:latin typeface="Twinkl Cursive Unlooped" panose="02000000000000000000" pitchFamily="2" charset="0"/>
            </a:endParaRPr>
          </a:p>
        </p:txBody>
      </p:sp>
      <p:sp>
        <p:nvSpPr>
          <p:cNvPr id="14" name="TextBox 13">
            <a:extLst>
              <a:ext uri="{FF2B5EF4-FFF2-40B4-BE49-F238E27FC236}">
                <a16:creationId xmlns:a16="http://schemas.microsoft.com/office/drawing/2014/main" id="{D28A4F27-8F79-4D8C-97D0-714C1CA65D52}"/>
              </a:ext>
            </a:extLst>
          </p:cNvPr>
          <p:cNvSpPr txBox="1"/>
          <p:nvPr/>
        </p:nvSpPr>
        <p:spPr>
          <a:xfrm>
            <a:off x="7201722" y="4756021"/>
            <a:ext cx="1942278" cy="923330"/>
          </a:xfrm>
          <a:prstGeom prst="rect">
            <a:avLst/>
          </a:prstGeom>
          <a:noFill/>
        </p:spPr>
        <p:txBody>
          <a:bodyPr wrap="square" rtlCol="0">
            <a:spAutoFit/>
          </a:bodyPr>
          <a:lstStyle/>
          <a:p>
            <a:pPr algn="ctr"/>
            <a:r>
              <a:rPr lang="en-GB" dirty="0">
                <a:latin typeface="Twinkl Cursive Unlooped" panose="02000000000000000000" pitchFamily="2" charset="0"/>
              </a:rPr>
              <a:t>Miss Dean</a:t>
            </a:r>
          </a:p>
          <a:p>
            <a:pPr algn="ctr"/>
            <a:r>
              <a:rPr lang="en-GB" dirty="0">
                <a:latin typeface="Twinkl Cursive Unlooped" panose="02000000000000000000" pitchFamily="2" charset="0"/>
              </a:rPr>
              <a:t>Teaching Assistant</a:t>
            </a:r>
          </a:p>
        </p:txBody>
      </p:sp>
      <p:pic>
        <p:nvPicPr>
          <p:cNvPr id="9" name="Picture 8">
            <a:extLst>
              <a:ext uri="{FF2B5EF4-FFF2-40B4-BE49-F238E27FC236}">
                <a16:creationId xmlns:a16="http://schemas.microsoft.com/office/drawing/2014/main" id="{92600FD5-7018-4F18-B64C-8C3DED6EDDCA}"/>
              </a:ext>
            </a:extLst>
          </p:cNvPr>
          <p:cNvPicPr>
            <a:picLocks noChangeAspect="1"/>
          </p:cNvPicPr>
          <p:nvPr/>
        </p:nvPicPr>
        <p:blipFill>
          <a:blip r:embed="rId6"/>
          <a:stretch>
            <a:fillRect/>
          </a:stretch>
        </p:blipFill>
        <p:spPr>
          <a:xfrm>
            <a:off x="582326" y="2335375"/>
            <a:ext cx="1544794" cy="1885713"/>
          </a:xfrm>
          <a:prstGeom prst="rect">
            <a:avLst/>
          </a:prstGeom>
        </p:spPr>
      </p:pic>
      <p:pic>
        <p:nvPicPr>
          <p:cNvPr id="15" name="Picture 14">
            <a:extLst>
              <a:ext uri="{FF2B5EF4-FFF2-40B4-BE49-F238E27FC236}">
                <a16:creationId xmlns:a16="http://schemas.microsoft.com/office/drawing/2014/main" id="{8D77EF01-19CA-4FE4-A1E2-5B0874ABB505}"/>
              </a:ext>
            </a:extLst>
          </p:cNvPr>
          <p:cNvPicPr>
            <a:picLocks noChangeAspect="1"/>
          </p:cNvPicPr>
          <p:nvPr/>
        </p:nvPicPr>
        <p:blipFill>
          <a:blip r:embed="rId7"/>
          <a:stretch>
            <a:fillRect/>
          </a:stretch>
        </p:blipFill>
        <p:spPr>
          <a:xfrm>
            <a:off x="2960393" y="2335375"/>
            <a:ext cx="1514686" cy="1905266"/>
          </a:xfrm>
          <a:prstGeom prst="rect">
            <a:avLst/>
          </a:prstGeom>
        </p:spPr>
      </p:pic>
    </p:spTree>
    <p:extLst>
      <p:ext uri="{BB962C8B-B14F-4D97-AF65-F5344CB8AC3E}">
        <p14:creationId xmlns:p14="http://schemas.microsoft.com/office/powerpoint/2010/main" val="237945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 y="274638"/>
            <a:ext cx="7931224" cy="1143000"/>
          </a:xfrm>
        </p:spPr>
        <p:txBody>
          <a:bodyPr>
            <a:normAutofit/>
          </a:bodyPr>
          <a:lstStyle/>
          <a:p>
            <a:pPr algn="ctr"/>
            <a:r>
              <a:rPr lang="en-GB" sz="4000" dirty="0">
                <a:latin typeface="Twinkl Cursive Looped" panose="02000000000000000000" pitchFamily="2" charset="0"/>
                <a:cs typeface="Arial" panose="020B0604020202020204" pitchFamily="34" charset="0"/>
              </a:rPr>
              <a:t>Year 1 Timings of the Day</a:t>
            </a:r>
          </a:p>
        </p:txBody>
      </p:sp>
      <p:pic>
        <p:nvPicPr>
          <p:cNvPr id="3" name="Picture 2">
            <a:extLst>
              <a:ext uri="{FF2B5EF4-FFF2-40B4-BE49-F238E27FC236}">
                <a16:creationId xmlns:a16="http://schemas.microsoft.com/office/drawing/2014/main" id="{0B1B6B9E-FC99-4FD0-896A-2D0BCF3D16B9}"/>
              </a:ext>
            </a:extLst>
          </p:cNvPr>
          <p:cNvPicPr>
            <a:picLocks noChangeAspect="1"/>
          </p:cNvPicPr>
          <p:nvPr/>
        </p:nvPicPr>
        <p:blipFill>
          <a:blip r:embed="rId3"/>
          <a:stretch>
            <a:fillRect/>
          </a:stretch>
        </p:blipFill>
        <p:spPr>
          <a:xfrm>
            <a:off x="8268816" y="88205"/>
            <a:ext cx="780356" cy="780356"/>
          </a:xfrm>
          <a:prstGeom prst="rect">
            <a:avLst/>
          </a:prstGeom>
        </p:spPr>
      </p:pic>
      <p:sp>
        <p:nvSpPr>
          <p:cNvPr id="8" name="TextBox 7">
            <a:extLst>
              <a:ext uri="{FF2B5EF4-FFF2-40B4-BE49-F238E27FC236}">
                <a16:creationId xmlns:a16="http://schemas.microsoft.com/office/drawing/2014/main" id="{8E31A480-4DE3-45E9-8589-79BE2D7116CD}"/>
              </a:ext>
            </a:extLst>
          </p:cNvPr>
          <p:cNvSpPr txBox="1"/>
          <p:nvPr/>
        </p:nvSpPr>
        <p:spPr>
          <a:xfrm>
            <a:off x="1409228" y="1916832"/>
            <a:ext cx="6763172" cy="3970318"/>
          </a:xfrm>
          <a:prstGeom prst="rect">
            <a:avLst/>
          </a:prstGeom>
          <a:noFill/>
        </p:spPr>
        <p:txBody>
          <a:bodyPr wrap="square">
            <a:spAutoFit/>
          </a:bodyPr>
          <a:lstStyle/>
          <a:p>
            <a:pPr marL="0" lvl="0" indent="0" defTabSz="457200">
              <a:lnSpc>
                <a:spcPct val="100000"/>
              </a:lnSpc>
              <a:spcBef>
                <a:spcPts val="0"/>
              </a:spcBef>
              <a:spcAft>
                <a:spcPts val="0"/>
              </a:spcAft>
              <a:buClrTx/>
              <a:buSzTx/>
              <a:buNone/>
            </a:pPr>
            <a:r>
              <a:rPr lang="en-GB" sz="1800" u="sng" dirty="0">
                <a:solidFill>
                  <a:prstClr val="black"/>
                </a:solidFill>
                <a:latin typeface="Twinkl Cursive Looped" panose="02000000000000000000" pitchFamily="2" charset="0"/>
              </a:rPr>
              <a:t>Start of the day </a:t>
            </a:r>
            <a:r>
              <a:rPr lang="en-GB" sz="1800" dirty="0">
                <a:solidFill>
                  <a:prstClr val="black"/>
                </a:solidFill>
                <a:latin typeface="Twinkl Cursive Looped" panose="02000000000000000000" pitchFamily="2" charset="0"/>
              </a:rPr>
              <a:t>- Gate opens at </a:t>
            </a:r>
            <a:r>
              <a:rPr lang="en-GB" sz="1800" b="1" dirty="0">
                <a:solidFill>
                  <a:srgbClr val="9B2D1F"/>
                </a:solidFill>
                <a:latin typeface="Twinkl Cursive Looped" panose="02000000000000000000" pitchFamily="2" charset="0"/>
              </a:rPr>
              <a:t>8:40am</a:t>
            </a:r>
            <a:r>
              <a:rPr lang="en-GB" sz="1800" dirty="0">
                <a:solidFill>
                  <a:prstClr val="black"/>
                </a:solidFill>
                <a:latin typeface="Twinkl Cursive Looped" panose="02000000000000000000" pitchFamily="2" charset="0"/>
              </a:rPr>
              <a:t> and closes at </a:t>
            </a:r>
            <a:r>
              <a:rPr lang="en-GB" sz="1800" b="1" dirty="0">
                <a:solidFill>
                  <a:srgbClr val="9B2D1F"/>
                </a:solidFill>
                <a:latin typeface="Twinkl Cursive Looped" panose="02000000000000000000" pitchFamily="2" charset="0"/>
              </a:rPr>
              <a:t>8:50am</a:t>
            </a:r>
            <a:r>
              <a:rPr lang="en-GB" sz="1800" dirty="0">
                <a:solidFill>
                  <a:prstClr val="black"/>
                </a:solidFill>
                <a:latin typeface="Twinkl Cursive Looped" panose="02000000000000000000" pitchFamily="2" charset="0"/>
              </a:rPr>
              <a:t>. </a:t>
            </a:r>
            <a:r>
              <a:rPr lang="en-GB" sz="1800" b="1" dirty="0">
                <a:solidFill>
                  <a:prstClr val="black"/>
                </a:solidFill>
                <a:latin typeface="Twinkl Cursive Looped" panose="02000000000000000000" pitchFamily="2" charset="0"/>
              </a:rPr>
              <a:t>Year 1 will enter through the side school gate as they did in Reception</a:t>
            </a:r>
            <a:r>
              <a:rPr lang="en-GB" sz="1800" dirty="0">
                <a:solidFill>
                  <a:prstClr val="black"/>
                </a:solidFill>
                <a:latin typeface="Twinkl Cursive Looped" panose="02000000000000000000" pitchFamily="2" charset="0"/>
              </a:rPr>
              <a:t>. </a:t>
            </a:r>
            <a:r>
              <a:rPr lang="en-GB" sz="1800" i="1" dirty="0">
                <a:solidFill>
                  <a:prstClr val="black"/>
                </a:solidFill>
                <a:latin typeface="Twinkl Cursive Looped" panose="02000000000000000000" pitchFamily="2" charset="0"/>
              </a:rPr>
              <a:t>Please help us start promptly by ensuring your child arrives at school on time. Learning begins promptly at 8:50am.</a:t>
            </a:r>
          </a:p>
          <a:p>
            <a:pPr marL="0" lvl="0" indent="0" defTabSz="457200">
              <a:lnSpc>
                <a:spcPct val="100000"/>
              </a:lnSpc>
              <a:spcBef>
                <a:spcPts val="0"/>
              </a:spcBef>
              <a:spcAft>
                <a:spcPts val="0"/>
              </a:spcAft>
              <a:buClrTx/>
              <a:buSzTx/>
              <a:buNone/>
            </a:pPr>
            <a:endParaRPr lang="en-GB" sz="1800" i="1" dirty="0">
              <a:solidFill>
                <a:prstClr val="black"/>
              </a:solidFill>
              <a:latin typeface="Twinkl Cursive Looped" panose="02000000000000000000" pitchFamily="2" charset="0"/>
            </a:endParaRPr>
          </a:p>
          <a:p>
            <a:pPr marL="0" lvl="0" indent="0" defTabSz="457200">
              <a:lnSpc>
                <a:spcPct val="100000"/>
              </a:lnSpc>
              <a:spcBef>
                <a:spcPts val="0"/>
              </a:spcBef>
              <a:spcAft>
                <a:spcPts val="0"/>
              </a:spcAft>
              <a:buClrTx/>
              <a:buSzTx/>
              <a:buNone/>
            </a:pPr>
            <a:r>
              <a:rPr lang="en-GB" sz="1800" u="sng" dirty="0">
                <a:solidFill>
                  <a:prstClr val="black"/>
                </a:solidFill>
                <a:latin typeface="Twinkl Cursive Looped" panose="02000000000000000000" pitchFamily="2" charset="0"/>
              </a:rPr>
              <a:t>Break time </a:t>
            </a:r>
            <a:r>
              <a:rPr lang="en-GB" sz="1800" dirty="0">
                <a:solidFill>
                  <a:prstClr val="black"/>
                </a:solidFill>
                <a:latin typeface="Twinkl Cursive Looped" panose="02000000000000000000" pitchFamily="2" charset="0"/>
              </a:rPr>
              <a:t> - </a:t>
            </a:r>
            <a:r>
              <a:rPr lang="en-GB" sz="1800" b="1" dirty="0">
                <a:solidFill>
                  <a:srgbClr val="9B2D1F"/>
                </a:solidFill>
                <a:latin typeface="Twinkl Cursive Looped" panose="02000000000000000000" pitchFamily="2" charset="0"/>
              </a:rPr>
              <a:t>10:20am</a:t>
            </a:r>
            <a:r>
              <a:rPr lang="en-GB" sz="1800" dirty="0">
                <a:solidFill>
                  <a:prstClr val="black"/>
                </a:solidFill>
                <a:latin typeface="Twinkl Cursive Looped" panose="02000000000000000000" pitchFamily="2" charset="0"/>
              </a:rPr>
              <a:t> – </a:t>
            </a:r>
            <a:r>
              <a:rPr lang="en-GB" sz="1800" b="1" dirty="0">
                <a:solidFill>
                  <a:srgbClr val="9B2D1F"/>
                </a:solidFill>
                <a:latin typeface="Twinkl Cursive Looped" panose="02000000000000000000" pitchFamily="2" charset="0"/>
              </a:rPr>
              <a:t>10:35am</a:t>
            </a:r>
          </a:p>
          <a:p>
            <a:pPr marL="0" lvl="0" indent="0" defTabSz="457200">
              <a:lnSpc>
                <a:spcPct val="100000"/>
              </a:lnSpc>
              <a:spcBef>
                <a:spcPts val="0"/>
              </a:spcBef>
              <a:spcAft>
                <a:spcPts val="0"/>
              </a:spcAft>
              <a:buClrTx/>
              <a:buSzTx/>
              <a:buNone/>
            </a:pPr>
            <a:endParaRPr lang="en-GB" sz="1800" u="sng" dirty="0">
              <a:solidFill>
                <a:prstClr val="black"/>
              </a:solidFill>
              <a:latin typeface="Twinkl Cursive Looped" panose="02000000000000000000" pitchFamily="2" charset="0"/>
            </a:endParaRPr>
          </a:p>
          <a:p>
            <a:pPr marL="0" lvl="0" indent="0" defTabSz="457200">
              <a:lnSpc>
                <a:spcPct val="100000"/>
              </a:lnSpc>
              <a:spcBef>
                <a:spcPts val="0"/>
              </a:spcBef>
              <a:spcAft>
                <a:spcPts val="0"/>
              </a:spcAft>
              <a:buClrTx/>
              <a:buSzTx/>
              <a:buNone/>
            </a:pPr>
            <a:r>
              <a:rPr lang="en-GB" sz="1800" u="sng" dirty="0">
                <a:solidFill>
                  <a:prstClr val="black"/>
                </a:solidFill>
                <a:latin typeface="Twinkl Cursive Looped" panose="02000000000000000000" pitchFamily="2" charset="0"/>
              </a:rPr>
              <a:t>Lunch time</a:t>
            </a:r>
            <a:r>
              <a:rPr lang="en-GB" sz="1800" dirty="0">
                <a:solidFill>
                  <a:prstClr val="black"/>
                </a:solidFill>
                <a:latin typeface="Twinkl Cursive Looped" panose="02000000000000000000" pitchFamily="2" charset="0"/>
              </a:rPr>
              <a:t> – </a:t>
            </a:r>
            <a:r>
              <a:rPr lang="en-GB" sz="1800" b="1" dirty="0">
                <a:solidFill>
                  <a:srgbClr val="9B2D1F"/>
                </a:solidFill>
                <a:latin typeface="Twinkl Cursive Looped" panose="02000000000000000000" pitchFamily="2" charset="0"/>
              </a:rPr>
              <a:t>11:45 am</a:t>
            </a:r>
            <a:r>
              <a:rPr lang="en-GB" sz="1800" dirty="0">
                <a:solidFill>
                  <a:prstClr val="black"/>
                </a:solidFill>
                <a:latin typeface="Twinkl Cursive Looped" panose="02000000000000000000" pitchFamily="2" charset="0"/>
              </a:rPr>
              <a:t> – </a:t>
            </a:r>
            <a:r>
              <a:rPr lang="en-GB" sz="1800" b="1" dirty="0">
                <a:solidFill>
                  <a:srgbClr val="9B2D1F"/>
                </a:solidFill>
                <a:latin typeface="Twinkl Cursive Looped" panose="02000000000000000000" pitchFamily="2" charset="0"/>
              </a:rPr>
              <a:t>12:45pm</a:t>
            </a:r>
            <a:endParaRPr lang="en-GB" sz="1800" b="1" u="sng" dirty="0">
              <a:solidFill>
                <a:srgbClr val="9B2D1F"/>
              </a:solidFill>
              <a:latin typeface="Twinkl Cursive Looped" panose="02000000000000000000" pitchFamily="2" charset="0"/>
            </a:endParaRPr>
          </a:p>
          <a:p>
            <a:pPr marL="0" lvl="0" indent="0" defTabSz="457200">
              <a:lnSpc>
                <a:spcPct val="100000"/>
              </a:lnSpc>
              <a:spcBef>
                <a:spcPts val="0"/>
              </a:spcBef>
              <a:spcAft>
                <a:spcPts val="0"/>
              </a:spcAft>
              <a:buClrTx/>
              <a:buSzTx/>
              <a:buNone/>
            </a:pPr>
            <a:endParaRPr lang="en-GB" sz="1800" i="1" dirty="0">
              <a:solidFill>
                <a:prstClr val="black"/>
              </a:solidFill>
              <a:latin typeface="Twinkl Cursive Looped" panose="02000000000000000000" pitchFamily="2" charset="0"/>
            </a:endParaRPr>
          </a:p>
          <a:p>
            <a:pPr marL="0" lvl="0" indent="0" defTabSz="457200">
              <a:lnSpc>
                <a:spcPct val="100000"/>
              </a:lnSpc>
              <a:spcBef>
                <a:spcPts val="0"/>
              </a:spcBef>
              <a:spcAft>
                <a:spcPts val="0"/>
              </a:spcAft>
              <a:buClrTx/>
              <a:buSzTx/>
              <a:buNone/>
            </a:pPr>
            <a:r>
              <a:rPr lang="en-GB" sz="1800" u="sng" dirty="0">
                <a:solidFill>
                  <a:prstClr val="black"/>
                </a:solidFill>
                <a:latin typeface="Twinkl Cursive Looped" panose="02000000000000000000" pitchFamily="2" charset="0"/>
              </a:rPr>
              <a:t>Afternoon break </a:t>
            </a:r>
            <a:r>
              <a:rPr lang="en-GB" sz="1800" dirty="0">
                <a:solidFill>
                  <a:prstClr val="black"/>
                </a:solidFill>
                <a:latin typeface="Twinkl Cursive Looped" panose="02000000000000000000" pitchFamily="2" charset="0"/>
              </a:rPr>
              <a:t>– </a:t>
            </a:r>
            <a:r>
              <a:rPr lang="en-GB" sz="1800" b="1" dirty="0">
                <a:solidFill>
                  <a:srgbClr val="9B2D1F"/>
                </a:solidFill>
                <a:latin typeface="Twinkl Cursive Looped" panose="02000000000000000000" pitchFamily="2" charset="0"/>
              </a:rPr>
              <a:t>2:05pm</a:t>
            </a:r>
            <a:r>
              <a:rPr lang="en-GB" sz="1800" dirty="0">
                <a:solidFill>
                  <a:prstClr val="black"/>
                </a:solidFill>
                <a:latin typeface="Twinkl Cursive Looped" panose="02000000000000000000" pitchFamily="2" charset="0"/>
              </a:rPr>
              <a:t> –</a:t>
            </a:r>
            <a:r>
              <a:rPr lang="en-GB" sz="1800" b="1" dirty="0">
                <a:solidFill>
                  <a:prstClr val="black"/>
                </a:solidFill>
                <a:latin typeface="Twinkl Cursive Looped" panose="02000000000000000000" pitchFamily="2" charset="0"/>
              </a:rPr>
              <a:t> </a:t>
            </a:r>
            <a:r>
              <a:rPr lang="en-GB" sz="1800" b="1" dirty="0">
                <a:solidFill>
                  <a:srgbClr val="9B2D1F"/>
                </a:solidFill>
                <a:latin typeface="Twinkl Cursive Looped" panose="02000000000000000000" pitchFamily="2" charset="0"/>
              </a:rPr>
              <a:t>2:15pm</a:t>
            </a:r>
          </a:p>
          <a:p>
            <a:pPr marL="0" lvl="0" indent="0" defTabSz="457200">
              <a:lnSpc>
                <a:spcPct val="100000"/>
              </a:lnSpc>
              <a:spcBef>
                <a:spcPts val="0"/>
              </a:spcBef>
              <a:spcAft>
                <a:spcPts val="0"/>
              </a:spcAft>
              <a:buClrTx/>
              <a:buSzTx/>
              <a:buNone/>
            </a:pPr>
            <a:endParaRPr lang="en-GB" sz="1800" b="1" dirty="0">
              <a:solidFill>
                <a:srgbClr val="9B2D1F"/>
              </a:solidFill>
              <a:latin typeface="Twinkl Cursive Looped" panose="02000000000000000000" pitchFamily="2" charset="0"/>
            </a:endParaRPr>
          </a:p>
          <a:p>
            <a:pPr marL="0" lvl="0" indent="0" defTabSz="457200">
              <a:lnSpc>
                <a:spcPct val="100000"/>
              </a:lnSpc>
              <a:spcBef>
                <a:spcPts val="0"/>
              </a:spcBef>
              <a:spcAft>
                <a:spcPts val="0"/>
              </a:spcAft>
              <a:buClrTx/>
              <a:buSzTx/>
              <a:buNone/>
            </a:pPr>
            <a:endParaRPr lang="en-GB" sz="1800" dirty="0">
              <a:solidFill>
                <a:prstClr val="black"/>
              </a:solidFill>
              <a:latin typeface="Twinkl Cursive Looped" panose="02000000000000000000" pitchFamily="2" charset="0"/>
            </a:endParaRPr>
          </a:p>
          <a:p>
            <a:pPr marL="0" lvl="0" indent="0" defTabSz="457200">
              <a:lnSpc>
                <a:spcPct val="100000"/>
              </a:lnSpc>
              <a:spcBef>
                <a:spcPts val="0"/>
              </a:spcBef>
              <a:spcAft>
                <a:spcPts val="0"/>
              </a:spcAft>
              <a:buClrTx/>
              <a:buSzTx/>
              <a:buNone/>
            </a:pPr>
            <a:r>
              <a:rPr lang="en-GB" sz="1800" u="sng" dirty="0">
                <a:solidFill>
                  <a:prstClr val="black"/>
                </a:solidFill>
                <a:latin typeface="Twinkl Cursive Looped" panose="02000000000000000000" pitchFamily="2" charset="0"/>
              </a:rPr>
              <a:t>End of the day </a:t>
            </a:r>
            <a:r>
              <a:rPr lang="en-GB" sz="1800" dirty="0">
                <a:solidFill>
                  <a:prstClr val="black"/>
                </a:solidFill>
                <a:latin typeface="Twinkl Cursive Looped" panose="02000000000000000000" pitchFamily="2" charset="0"/>
              </a:rPr>
              <a:t>– Children will be dismissed from the main school gate at </a:t>
            </a:r>
            <a:r>
              <a:rPr lang="en-GB" sz="1800" b="1" dirty="0">
                <a:solidFill>
                  <a:srgbClr val="9B2D1F"/>
                </a:solidFill>
                <a:latin typeface="Twinkl Cursive Looped" panose="02000000000000000000" pitchFamily="2" charset="0"/>
              </a:rPr>
              <a:t>3:20pm</a:t>
            </a:r>
            <a:r>
              <a:rPr lang="en-GB" sz="1800" dirty="0">
                <a:solidFill>
                  <a:prstClr val="black"/>
                </a:solidFill>
                <a:latin typeface="Twinkl Cursive Looped" panose="02000000000000000000" pitchFamily="2" charset="0"/>
              </a:rPr>
              <a:t>. </a:t>
            </a:r>
          </a:p>
        </p:txBody>
      </p:sp>
    </p:spTree>
    <p:extLst>
      <p:ext uri="{BB962C8B-B14F-4D97-AF65-F5344CB8AC3E}">
        <p14:creationId xmlns:p14="http://schemas.microsoft.com/office/powerpoint/2010/main" val="18457143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 y="274638"/>
            <a:ext cx="7931224" cy="1143000"/>
          </a:xfrm>
        </p:spPr>
        <p:txBody>
          <a:bodyPr>
            <a:normAutofit/>
          </a:bodyPr>
          <a:lstStyle/>
          <a:p>
            <a:pPr algn="ctr"/>
            <a:r>
              <a:rPr lang="en-GB" sz="4000" dirty="0">
                <a:latin typeface="Twinkl Cursive Looped" panose="02000000000000000000" pitchFamily="2" charset="0"/>
                <a:cs typeface="Arial" panose="020B0604020202020204" pitchFamily="34" charset="0"/>
              </a:rPr>
              <a:t>Year Group Timetable</a:t>
            </a:r>
          </a:p>
        </p:txBody>
      </p:sp>
      <p:pic>
        <p:nvPicPr>
          <p:cNvPr id="3" name="Picture 2">
            <a:extLst>
              <a:ext uri="{FF2B5EF4-FFF2-40B4-BE49-F238E27FC236}">
                <a16:creationId xmlns:a16="http://schemas.microsoft.com/office/drawing/2014/main" id="{0B1B6B9E-FC99-4FD0-896A-2D0BCF3D16B9}"/>
              </a:ext>
            </a:extLst>
          </p:cNvPr>
          <p:cNvPicPr>
            <a:picLocks noChangeAspect="1"/>
          </p:cNvPicPr>
          <p:nvPr/>
        </p:nvPicPr>
        <p:blipFill>
          <a:blip r:embed="rId3"/>
          <a:stretch>
            <a:fillRect/>
          </a:stretch>
        </p:blipFill>
        <p:spPr>
          <a:xfrm>
            <a:off x="8268816" y="88205"/>
            <a:ext cx="780356" cy="780356"/>
          </a:xfrm>
          <a:prstGeom prst="rect">
            <a:avLst/>
          </a:prstGeom>
        </p:spPr>
      </p:pic>
      <p:sp>
        <p:nvSpPr>
          <p:cNvPr id="5" name="Rectangle 4">
            <a:extLst>
              <a:ext uri="{FF2B5EF4-FFF2-40B4-BE49-F238E27FC236}">
                <a16:creationId xmlns:a16="http://schemas.microsoft.com/office/drawing/2014/main" id="{BBC71C91-7A14-454F-A3D6-3446C9DE86B4}"/>
              </a:ext>
            </a:extLst>
          </p:cNvPr>
          <p:cNvSpPr/>
          <p:nvPr/>
        </p:nvSpPr>
        <p:spPr>
          <a:xfrm>
            <a:off x="107504" y="1916832"/>
            <a:ext cx="8651304" cy="3539430"/>
          </a:xfrm>
          <a:prstGeom prst="rect">
            <a:avLst/>
          </a:prstGeom>
        </p:spPr>
        <p:txBody>
          <a:bodyPr wrap="square">
            <a:spAutoFit/>
          </a:bodyPr>
          <a:lstStyle/>
          <a:p>
            <a:r>
              <a:rPr lang="en-GB" sz="1600" dirty="0">
                <a:latin typeface="Twinkl Cursive Looped" panose="02000000000000000000" pitchFamily="2" charset="0"/>
              </a:rPr>
              <a:t>Typical Mornings: </a:t>
            </a:r>
          </a:p>
          <a:p>
            <a:r>
              <a:rPr lang="en-GB" sz="1600" dirty="0">
                <a:latin typeface="Twinkl Cursive Looped" panose="02000000000000000000" pitchFamily="2" charset="0"/>
              </a:rPr>
              <a:t>Core subjects: Reading, Writing, Phonics and Mathematics </a:t>
            </a:r>
          </a:p>
          <a:p>
            <a:endParaRPr lang="en-GB" sz="1600" dirty="0">
              <a:latin typeface="Twinkl Cursive Looped" panose="02000000000000000000" pitchFamily="2" charset="0"/>
            </a:endParaRPr>
          </a:p>
          <a:p>
            <a:r>
              <a:rPr lang="en-GB" sz="1600" dirty="0">
                <a:latin typeface="Twinkl Cursive Looped" panose="02000000000000000000" pitchFamily="2" charset="0"/>
              </a:rPr>
              <a:t>Typical Afternoons: </a:t>
            </a:r>
          </a:p>
          <a:p>
            <a:r>
              <a:rPr lang="en-GB" sz="1600" dirty="0">
                <a:latin typeface="Twinkl Cursive Looped" panose="02000000000000000000" pitchFamily="2" charset="0"/>
              </a:rPr>
              <a:t>Science (Core Subject) + Geography, History, Art, Design &amp; Technology, Computing, PSHE, PE and RE, Music and other wider curriculum related activities. </a:t>
            </a:r>
          </a:p>
          <a:p>
            <a:endParaRPr lang="en-GB" sz="1600" dirty="0">
              <a:latin typeface="Twinkl Cursive Looped" panose="02000000000000000000" pitchFamily="2" charset="0"/>
            </a:endParaRPr>
          </a:p>
          <a:p>
            <a:r>
              <a:rPr lang="en-GB" sz="1600" dirty="0">
                <a:latin typeface="Twinkl Cursive Looped" panose="02000000000000000000" pitchFamily="2" charset="0"/>
              </a:rPr>
              <a:t>All children will begin the afternoon with a Handwriting session.</a:t>
            </a:r>
          </a:p>
          <a:p>
            <a:endParaRPr lang="en-GB" sz="1600" dirty="0">
              <a:latin typeface="Twinkl Cursive Looped" panose="02000000000000000000" pitchFamily="2" charset="0"/>
            </a:endParaRPr>
          </a:p>
          <a:p>
            <a:r>
              <a:rPr lang="en-GB" sz="1600" dirty="0">
                <a:latin typeface="Twinkl Cursive Looped" panose="02000000000000000000" pitchFamily="2" charset="0"/>
              </a:rPr>
              <a:t>PE days: Both sessions are on a </a:t>
            </a:r>
            <a:r>
              <a:rPr lang="en-GB" sz="1600" b="1" dirty="0">
                <a:latin typeface="Twinkl Cursive Looped" panose="02000000000000000000" pitchFamily="2" charset="0"/>
              </a:rPr>
              <a:t>Tuesday and Wednesday</a:t>
            </a:r>
            <a:r>
              <a:rPr lang="en-GB" sz="1600" dirty="0">
                <a:latin typeface="Twinkl Cursive Looped" panose="02000000000000000000" pitchFamily="2" charset="0"/>
              </a:rPr>
              <a:t> with the class teacher and Mrs Whittaker</a:t>
            </a:r>
          </a:p>
          <a:p>
            <a:endParaRPr lang="en-GB" sz="1600" dirty="0">
              <a:latin typeface="Twinkl Cursive Looped" panose="02000000000000000000" pitchFamily="2" charset="0"/>
            </a:endParaRPr>
          </a:p>
          <a:p>
            <a:r>
              <a:rPr lang="en-GB" sz="1600" dirty="0">
                <a:latin typeface="Twinkl Cursive Looped" panose="02000000000000000000" pitchFamily="2" charset="0"/>
              </a:rPr>
              <a:t>PE: </a:t>
            </a:r>
            <a:r>
              <a:rPr lang="en-GB" sz="1600" b="1" dirty="0">
                <a:latin typeface="Twinkl Cursive Looped" panose="02000000000000000000" pitchFamily="2" charset="0"/>
              </a:rPr>
              <a:t>Children must be able to remove earrings by themselves. Plasters are not permitted. </a:t>
            </a:r>
          </a:p>
          <a:p>
            <a:endParaRPr lang="en-GB" sz="1600" dirty="0">
              <a:latin typeface="Twinkl Cursive Looped" panose="02000000000000000000" pitchFamily="2" charset="0"/>
            </a:endParaRPr>
          </a:p>
        </p:txBody>
      </p:sp>
    </p:spTree>
    <p:extLst>
      <p:ext uri="{BB962C8B-B14F-4D97-AF65-F5344CB8AC3E}">
        <p14:creationId xmlns:p14="http://schemas.microsoft.com/office/powerpoint/2010/main" val="32918870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 y="274638"/>
            <a:ext cx="7931224" cy="1143000"/>
          </a:xfrm>
        </p:spPr>
        <p:txBody>
          <a:bodyPr>
            <a:normAutofit/>
          </a:bodyPr>
          <a:lstStyle/>
          <a:p>
            <a:pPr algn="ctr"/>
            <a:r>
              <a:rPr lang="en-GB" sz="4000" dirty="0">
                <a:latin typeface="Twinkl Cursive Looped" panose="02000000000000000000" pitchFamily="2" charset="0"/>
                <a:cs typeface="Arial" panose="020B0604020202020204" pitchFamily="34" charset="0"/>
              </a:rPr>
              <a:t>Provisional Dates </a:t>
            </a:r>
          </a:p>
        </p:txBody>
      </p:sp>
      <p:pic>
        <p:nvPicPr>
          <p:cNvPr id="3" name="Picture 2">
            <a:extLst>
              <a:ext uri="{FF2B5EF4-FFF2-40B4-BE49-F238E27FC236}">
                <a16:creationId xmlns:a16="http://schemas.microsoft.com/office/drawing/2014/main" id="{0B1B6B9E-FC99-4FD0-896A-2D0BCF3D16B9}"/>
              </a:ext>
            </a:extLst>
          </p:cNvPr>
          <p:cNvPicPr>
            <a:picLocks noChangeAspect="1"/>
          </p:cNvPicPr>
          <p:nvPr/>
        </p:nvPicPr>
        <p:blipFill>
          <a:blip r:embed="rId3"/>
          <a:stretch>
            <a:fillRect/>
          </a:stretch>
        </p:blipFill>
        <p:spPr>
          <a:xfrm>
            <a:off x="8268816" y="88205"/>
            <a:ext cx="780356" cy="780356"/>
          </a:xfrm>
          <a:prstGeom prst="rect">
            <a:avLst/>
          </a:prstGeom>
        </p:spPr>
      </p:pic>
      <p:sp>
        <p:nvSpPr>
          <p:cNvPr id="7" name="Content Placeholder 6">
            <a:extLst>
              <a:ext uri="{FF2B5EF4-FFF2-40B4-BE49-F238E27FC236}">
                <a16:creationId xmlns:a16="http://schemas.microsoft.com/office/drawing/2014/main" id="{9B2F9606-FAC0-4086-8906-E0A31C2A28E2}"/>
              </a:ext>
            </a:extLst>
          </p:cNvPr>
          <p:cNvSpPr>
            <a:spLocks noGrp="1"/>
          </p:cNvSpPr>
          <p:nvPr>
            <p:ph idx="1"/>
          </p:nvPr>
        </p:nvSpPr>
        <p:spPr/>
        <p:txBody>
          <a:bodyPr>
            <a:normAutofit fontScale="77500" lnSpcReduction="20000"/>
          </a:bodyPr>
          <a:lstStyle/>
          <a:p>
            <a:pPr algn="ctr"/>
            <a:endParaRPr lang="en-GB" b="1" dirty="0"/>
          </a:p>
          <a:p>
            <a:pPr algn="ctr"/>
            <a:r>
              <a:rPr lang="en-GB" b="1" dirty="0">
                <a:latin typeface="Twinkl Cursive Unlooped" panose="02000000000000000000" pitchFamily="2" charset="0"/>
              </a:rPr>
              <a:t>School Trips – </a:t>
            </a:r>
            <a:r>
              <a:rPr lang="en-GB" b="1" dirty="0" err="1">
                <a:latin typeface="Twinkl Cursive Unlooped" panose="02000000000000000000" pitchFamily="2" charset="0"/>
              </a:rPr>
              <a:t>Hoo</a:t>
            </a:r>
            <a:r>
              <a:rPr lang="en-GB" b="1" dirty="0">
                <a:latin typeface="Twinkl Cursive Unlooped" panose="02000000000000000000" pitchFamily="2" charset="0"/>
              </a:rPr>
              <a:t> Zoo Autumn Term to support Science </a:t>
            </a:r>
          </a:p>
          <a:p>
            <a:pPr algn="ctr"/>
            <a:endParaRPr lang="en-GB" b="1" dirty="0">
              <a:latin typeface="Twinkl Cursive Unlooped" panose="02000000000000000000" pitchFamily="2" charset="0"/>
            </a:endParaRPr>
          </a:p>
          <a:p>
            <a:pPr algn="ctr"/>
            <a:r>
              <a:rPr lang="en-GB" b="1" dirty="0">
                <a:latin typeface="Twinkl Cursive Unlooped" panose="02000000000000000000" pitchFamily="2" charset="0"/>
              </a:rPr>
              <a:t>Family Learning events that will be held during the year – </a:t>
            </a:r>
          </a:p>
          <a:p>
            <a:pPr algn="ctr"/>
            <a:r>
              <a:rPr lang="en-GB" b="1" dirty="0">
                <a:latin typeface="Twinkl Cursive Unlooped" panose="02000000000000000000" pitchFamily="2" charset="0"/>
              </a:rPr>
              <a:t>Autumn 1: September 30 2026 Yr1 Parent Phonics Workshop (9:30am &amp; 5:30pm)</a:t>
            </a:r>
          </a:p>
          <a:p>
            <a:pPr algn="ctr"/>
            <a:r>
              <a:rPr lang="en-GB" b="1" dirty="0">
                <a:latin typeface="Twinkl Cursive Unlooped" panose="02000000000000000000" pitchFamily="2" charset="0"/>
              </a:rPr>
              <a:t>Autumn 2 Christmas Hand Puppet workshop (Design Technology)</a:t>
            </a:r>
          </a:p>
          <a:p>
            <a:pPr algn="ctr"/>
            <a:r>
              <a:rPr lang="en-GB" b="1" dirty="0">
                <a:latin typeface="Twinkl Cursive Unlooped" panose="02000000000000000000" pitchFamily="2" charset="0"/>
              </a:rPr>
              <a:t>Spring 2 : Watercolour Landscape Painting (Art)</a:t>
            </a:r>
          </a:p>
          <a:p>
            <a:pPr algn="ctr"/>
            <a:endParaRPr lang="en-GB" b="1" dirty="0">
              <a:latin typeface="Twinkl Cursive Unlooped" panose="02000000000000000000" pitchFamily="2" charset="0"/>
            </a:endParaRPr>
          </a:p>
          <a:p>
            <a:pPr marL="0" indent="0" algn="ctr">
              <a:buNone/>
            </a:pPr>
            <a:endParaRPr lang="en-GB" b="1" dirty="0"/>
          </a:p>
          <a:p>
            <a:pPr algn="ctr"/>
            <a:r>
              <a:rPr lang="en-GB" b="1" dirty="0">
                <a:latin typeface="Twinkl Cursive Unlooped" panose="02000000000000000000" pitchFamily="2" charset="0"/>
              </a:rPr>
              <a:t>The school calendar on website is updated regularly (under </a:t>
            </a:r>
          </a:p>
          <a:p>
            <a:pPr algn="ctr"/>
            <a:r>
              <a:rPr lang="en-GB" b="1" dirty="0">
                <a:latin typeface="Twinkl Cursive Unlooped" panose="02000000000000000000" pitchFamily="2" charset="0"/>
              </a:rPr>
              <a:t>Parent News)</a:t>
            </a:r>
          </a:p>
          <a:p>
            <a:pPr algn="ctr"/>
            <a:endParaRPr lang="en-GB" b="1" dirty="0">
              <a:latin typeface="Twinkl Cursive Unlooped" panose="02000000000000000000" pitchFamily="2" charset="0"/>
            </a:endParaRPr>
          </a:p>
          <a:p>
            <a:pPr algn="ctr"/>
            <a:endParaRPr lang="en-GB" b="1" dirty="0"/>
          </a:p>
          <a:p>
            <a:endParaRPr lang="en-GB" dirty="0"/>
          </a:p>
        </p:txBody>
      </p:sp>
    </p:spTree>
    <p:extLst>
      <p:ext uri="{BB962C8B-B14F-4D97-AF65-F5344CB8AC3E}">
        <p14:creationId xmlns:p14="http://schemas.microsoft.com/office/powerpoint/2010/main" val="3990546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 y="274638"/>
            <a:ext cx="7931224" cy="1143000"/>
          </a:xfrm>
        </p:spPr>
        <p:txBody>
          <a:bodyPr>
            <a:normAutofit/>
          </a:bodyPr>
          <a:lstStyle/>
          <a:p>
            <a:pPr algn="ctr"/>
            <a:r>
              <a:rPr lang="en-GB" sz="4000" dirty="0">
                <a:latin typeface="Twinkl Cursive Looped" panose="02000000000000000000" pitchFamily="2" charset="0"/>
                <a:cs typeface="Arial" panose="020B0604020202020204" pitchFamily="34" charset="0"/>
              </a:rPr>
              <a:t>Statutory Assessments </a:t>
            </a:r>
          </a:p>
        </p:txBody>
      </p:sp>
      <p:pic>
        <p:nvPicPr>
          <p:cNvPr id="3" name="Picture 2">
            <a:extLst>
              <a:ext uri="{FF2B5EF4-FFF2-40B4-BE49-F238E27FC236}">
                <a16:creationId xmlns:a16="http://schemas.microsoft.com/office/drawing/2014/main" id="{0B1B6B9E-FC99-4FD0-896A-2D0BCF3D16B9}"/>
              </a:ext>
            </a:extLst>
          </p:cNvPr>
          <p:cNvPicPr>
            <a:picLocks noChangeAspect="1"/>
          </p:cNvPicPr>
          <p:nvPr/>
        </p:nvPicPr>
        <p:blipFill>
          <a:blip r:embed="rId3"/>
          <a:stretch>
            <a:fillRect/>
          </a:stretch>
        </p:blipFill>
        <p:spPr>
          <a:xfrm>
            <a:off x="8268816" y="88205"/>
            <a:ext cx="780356" cy="780356"/>
          </a:xfrm>
          <a:prstGeom prst="rect">
            <a:avLst/>
          </a:prstGeom>
        </p:spPr>
      </p:pic>
      <p:sp>
        <p:nvSpPr>
          <p:cNvPr id="7" name="Content Placeholder 6">
            <a:extLst>
              <a:ext uri="{FF2B5EF4-FFF2-40B4-BE49-F238E27FC236}">
                <a16:creationId xmlns:a16="http://schemas.microsoft.com/office/drawing/2014/main" id="{9B2F9606-FAC0-4086-8906-E0A31C2A28E2}"/>
              </a:ext>
            </a:extLst>
          </p:cNvPr>
          <p:cNvSpPr>
            <a:spLocks noGrp="1"/>
          </p:cNvSpPr>
          <p:nvPr>
            <p:ph idx="1"/>
          </p:nvPr>
        </p:nvSpPr>
        <p:spPr/>
        <p:txBody>
          <a:bodyPr>
            <a:normAutofit lnSpcReduction="10000"/>
          </a:bodyPr>
          <a:lstStyle/>
          <a:p>
            <a:pPr algn="ctr"/>
            <a:endParaRPr lang="en-GB" b="1" dirty="0"/>
          </a:p>
          <a:p>
            <a:pPr marL="0" indent="0" algn="ctr">
              <a:buNone/>
            </a:pPr>
            <a:r>
              <a:rPr lang="en-GB" b="1" dirty="0">
                <a:latin typeface="Twinkl Cursive Unlooped" panose="02000000000000000000" pitchFamily="2" charset="0"/>
              </a:rPr>
              <a:t>During the Summer Term of Year 1, children take part in the Phonics Screening Check, a national assessment designed to check their phonics knowledge and understanding. </a:t>
            </a:r>
          </a:p>
          <a:p>
            <a:pPr marL="0" indent="0" algn="ctr">
              <a:buNone/>
            </a:pPr>
            <a:r>
              <a:rPr lang="en-GB" b="1" dirty="0">
                <a:latin typeface="Twinkl Cursive Unlooped" panose="02000000000000000000" pitchFamily="2" charset="0"/>
              </a:rPr>
              <a:t>The Phonics Screening Check will take place during the week commencing 14 June 2027.We will be holding a Year 1 Phonics Information Meeting on 30 September, where we will explain how phonics is taught in Year 1 and how you can support your child’s phonics development at home.</a:t>
            </a:r>
          </a:p>
          <a:p>
            <a:pPr marL="0" indent="0" algn="ctr">
              <a:buNone/>
            </a:pPr>
            <a:r>
              <a:rPr lang="en-GB" b="1" dirty="0">
                <a:latin typeface="Twinkl Cursive Unlooped" panose="02000000000000000000" pitchFamily="2" charset="0"/>
              </a:rPr>
              <a:t> We will also hold a further meeting during the Summer Term, where we will provide more information about how the Phonics Screening Check is carried out and share practical ways you can support your child at home in preparation for the check.</a:t>
            </a:r>
          </a:p>
          <a:p>
            <a:pPr algn="ctr"/>
            <a:endParaRPr lang="en-GB" b="1" dirty="0"/>
          </a:p>
          <a:p>
            <a:pPr marL="0" indent="0">
              <a:buNone/>
            </a:pPr>
            <a:endParaRPr lang="en-GB" dirty="0"/>
          </a:p>
        </p:txBody>
      </p:sp>
    </p:spTree>
    <p:extLst>
      <p:ext uri="{BB962C8B-B14F-4D97-AF65-F5344CB8AC3E}">
        <p14:creationId xmlns:p14="http://schemas.microsoft.com/office/powerpoint/2010/main" val="28917413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822722"/>
            <a:ext cx="9111132" cy="418058"/>
          </a:xfrm>
        </p:spPr>
        <p:txBody>
          <a:bodyPr>
            <a:normAutofit fontScale="90000"/>
          </a:bodyPr>
          <a:lstStyle/>
          <a:p>
            <a:pPr algn="ctr"/>
            <a:r>
              <a:rPr lang="en-GB" dirty="0">
                <a:latin typeface="Twinkl Cursive Looped" panose="02000000000000000000" pitchFamily="2" charset="0"/>
                <a:cs typeface="Arial" panose="020B0604020202020204" pitchFamily="34" charset="0"/>
              </a:rPr>
              <a:t>Curriculum Outlines</a:t>
            </a:r>
          </a:p>
        </p:txBody>
      </p:sp>
      <p:pic>
        <p:nvPicPr>
          <p:cNvPr id="6" name="Picture 5">
            <a:extLst>
              <a:ext uri="{FF2B5EF4-FFF2-40B4-BE49-F238E27FC236}">
                <a16:creationId xmlns:a16="http://schemas.microsoft.com/office/drawing/2014/main" id="{511ACDCA-9DF5-40D8-B5F8-813C4B5262BD}"/>
              </a:ext>
            </a:extLst>
          </p:cNvPr>
          <p:cNvPicPr>
            <a:picLocks noChangeAspect="1"/>
          </p:cNvPicPr>
          <p:nvPr/>
        </p:nvPicPr>
        <p:blipFill>
          <a:blip r:embed="rId3"/>
          <a:stretch>
            <a:fillRect/>
          </a:stretch>
        </p:blipFill>
        <p:spPr>
          <a:xfrm>
            <a:off x="8330776" y="42366"/>
            <a:ext cx="780356" cy="780356"/>
          </a:xfrm>
          <a:prstGeom prst="rect">
            <a:avLst/>
          </a:prstGeom>
        </p:spPr>
      </p:pic>
      <p:sp>
        <p:nvSpPr>
          <p:cNvPr id="7" name="TextBox 6">
            <a:extLst>
              <a:ext uri="{FF2B5EF4-FFF2-40B4-BE49-F238E27FC236}">
                <a16:creationId xmlns:a16="http://schemas.microsoft.com/office/drawing/2014/main" id="{F53F7804-4BEC-4CFC-93CF-169CE33BA1B8}"/>
              </a:ext>
            </a:extLst>
          </p:cNvPr>
          <p:cNvSpPr txBox="1"/>
          <p:nvPr/>
        </p:nvSpPr>
        <p:spPr>
          <a:xfrm>
            <a:off x="-16434" y="6453336"/>
            <a:ext cx="9160434" cy="369332"/>
          </a:xfrm>
          <a:prstGeom prst="rect">
            <a:avLst/>
          </a:prstGeom>
          <a:noFill/>
        </p:spPr>
        <p:txBody>
          <a:bodyPr wrap="square">
            <a:spAutoFit/>
          </a:bodyPr>
          <a:lstStyle/>
          <a:p>
            <a:pPr algn="ctr"/>
            <a:r>
              <a:rPr lang="en-GB" b="1" dirty="0">
                <a:solidFill>
                  <a:schemeClr val="bg1"/>
                </a:solidFill>
                <a:latin typeface="Twinkl Cursive Looped" panose="02000000000000000000" pitchFamily="2" charset="0"/>
              </a:rPr>
              <a:t>Curriculum Drivers: Ambition, Knowledge, Relevant, Retrieval and Inclusive</a:t>
            </a:r>
            <a:endParaRPr lang="en-GB" b="1" dirty="0">
              <a:solidFill>
                <a:schemeClr val="bg1"/>
              </a:solidFill>
            </a:endParaRPr>
          </a:p>
        </p:txBody>
      </p:sp>
      <p:pic>
        <p:nvPicPr>
          <p:cNvPr id="5" name="Picture 4">
            <a:extLst>
              <a:ext uri="{FF2B5EF4-FFF2-40B4-BE49-F238E27FC236}">
                <a16:creationId xmlns:a16="http://schemas.microsoft.com/office/drawing/2014/main" id="{4A0FEAB2-EAAF-4062-BF04-0516A945E4D4}"/>
              </a:ext>
            </a:extLst>
          </p:cNvPr>
          <p:cNvPicPr>
            <a:picLocks noChangeAspect="1"/>
          </p:cNvPicPr>
          <p:nvPr/>
        </p:nvPicPr>
        <p:blipFill>
          <a:blip r:embed="rId4"/>
          <a:stretch>
            <a:fillRect/>
          </a:stretch>
        </p:blipFill>
        <p:spPr>
          <a:xfrm>
            <a:off x="0" y="17729"/>
            <a:ext cx="1579919" cy="1676367"/>
          </a:xfrm>
          <a:prstGeom prst="rect">
            <a:avLst/>
          </a:prstGeom>
        </p:spPr>
      </p:pic>
      <p:pic>
        <p:nvPicPr>
          <p:cNvPr id="8" name="Picture 7">
            <a:extLst>
              <a:ext uri="{FF2B5EF4-FFF2-40B4-BE49-F238E27FC236}">
                <a16:creationId xmlns:a16="http://schemas.microsoft.com/office/drawing/2014/main" id="{6DD7380E-4858-4520-8A1B-CC43EAC9FB0C}"/>
              </a:ext>
            </a:extLst>
          </p:cNvPr>
          <p:cNvPicPr>
            <a:picLocks noChangeAspect="1"/>
          </p:cNvPicPr>
          <p:nvPr/>
        </p:nvPicPr>
        <p:blipFill>
          <a:blip r:embed="rId5"/>
          <a:stretch>
            <a:fillRect/>
          </a:stretch>
        </p:blipFill>
        <p:spPr>
          <a:xfrm>
            <a:off x="438831" y="1800164"/>
            <a:ext cx="3312368" cy="2317874"/>
          </a:xfrm>
          <a:prstGeom prst="rect">
            <a:avLst/>
          </a:prstGeom>
        </p:spPr>
      </p:pic>
      <p:pic>
        <p:nvPicPr>
          <p:cNvPr id="10" name="Picture 9">
            <a:extLst>
              <a:ext uri="{FF2B5EF4-FFF2-40B4-BE49-F238E27FC236}">
                <a16:creationId xmlns:a16="http://schemas.microsoft.com/office/drawing/2014/main" id="{6789CFEE-E2C8-4493-9219-A82F10A87272}"/>
              </a:ext>
            </a:extLst>
          </p:cNvPr>
          <p:cNvPicPr>
            <a:picLocks noChangeAspect="1"/>
          </p:cNvPicPr>
          <p:nvPr/>
        </p:nvPicPr>
        <p:blipFill>
          <a:blip r:embed="rId6"/>
          <a:stretch>
            <a:fillRect/>
          </a:stretch>
        </p:blipFill>
        <p:spPr>
          <a:xfrm>
            <a:off x="4427984" y="2021136"/>
            <a:ext cx="3710225" cy="1984801"/>
          </a:xfrm>
          <a:prstGeom prst="rect">
            <a:avLst/>
          </a:prstGeom>
        </p:spPr>
      </p:pic>
      <p:pic>
        <p:nvPicPr>
          <p:cNvPr id="13" name="Picture 12">
            <a:extLst>
              <a:ext uri="{FF2B5EF4-FFF2-40B4-BE49-F238E27FC236}">
                <a16:creationId xmlns:a16="http://schemas.microsoft.com/office/drawing/2014/main" id="{96ACABF5-50A8-4DD3-9D50-0BB6DDF6757B}"/>
              </a:ext>
            </a:extLst>
          </p:cNvPr>
          <p:cNvPicPr>
            <a:picLocks noChangeAspect="1"/>
          </p:cNvPicPr>
          <p:nvPr/>
        </p:nvPicPr>
        <p:blipFill>
          <a:blip r:embed="rId7"/>
          <a:stretch>
            <a:fillRect/>
          </a:stretch>
        </p:blipFill>
        <p:spPr>
          <a:xfrm>
            <a:off x="3895" y="4574923"/>
            <a:ext cx="9144000" cy="1037871"/>
          </a:xfrm>
          <a:prstGeom prst="rect">
            <a:avLst/>
          </a:prstGeom>
        </p:spPr>
      </p:pic>
    </p:spTree>
    <p:extLst>
      <p:ext uri="{BB962C8B-B14F-4D97-AF65-F5344CB8AC3E}">
        <p14:creationId xmlns:p14="http://schemas.microsoft.com/office/powerpoint/2010/main" val="11247034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822722"/>
            <a:ext cx="9111132" cy="418058"/>
          </a:xfrm>
        </p:spPr>
        <p:txBody>
          <a:bodyPr>
            <a:normAutofit fontScale="90000"/>
          </a:bodyPr>
          <a:lstStyle/>
          <a:p>
            <a:pPr algn="ctr"/>
            <a:r>
              <a:rPr lang="en-GB" dirty="0">
                <a:latin typeface="Twinkl Cursive Looped" panose="02000000000000000000" pitchFamily="2" charset="0"/>
                <a:cs typeface="Arial" panose="020B0604020202020204" pitchFamily="34" charset="0"/>
              </a:rPr>
              <a:t>Curriculum Units </a:t>
            </a:r>
          </a:p>
        </p:txBody>
      </p:sp>
      <p:pic>
        <p:nvPicPr>
          <p:cNvPr id="6" name="Picture 5">
            <a:extLst>
              <a:ext uri="{FF2B5EF4-FFF2-40B4-BE49-F238E27FC236}">
                <a16:creationId xmlns:a16="http://schemas.microsoft.com/office/drawing/2014/main" id="{511ACDCA-9DF5-40D8-B5F8-813C4B5262BD}"/>
              </a:ext>
            </a:extLst>
          </p:cNvPr>
          <p:cNvPicPr>
            <a:picLocks noChangeAspect="1"/>
          </p:cNvPicPr>
          <p:nvPr/>
        </p:nvPicPr>
        <p:blipFill>
          <a:blip r:embed="rId3"/>
          <a:stretch>
            <a:fillRect/>
          </a:stretch>
        </p:blipFill>
        <p:spPr>
          <a:xfrm>
            <a:off x="8330776" y="42366"/>
            <a:ext cx="780356" cy="780356"/>
          </a:xfrm>
          <a:prstGeom prst="rect">
            <a:avLst/>
          </a:prstGeom>
        </p:spPr>
      </p:pic>
      <p:sp>
        <p:nvSpPr>
          <p:cNvPr id="7" name="TextBox 6">
            <a:extLst>
              <a:ext uri="{FF2B5EF4-FFF2-40B4-BE49-F238E27FC236}">
                <a16:creationId xmlns:a16="http://schemas.microsoft.com/office/drawing/2014/main" id="{F53F7804-4BEC-4CFC-93CF-169CE33BA1B8}"/>
              </a:ext>
            </a:extLst>
          </p:cNvPr>
          <p:cNvSpPr txBox="1"/>
          <p:nvPr/>
        </p:nvSpPr>
        <p:spPr>
          <a:xfrm>
            <a:off x="-16434" y="6453336"/>
            <a:ext cx="9160434" cy="369332"/>
          </a:xfrm>
          <a:prstGeom prst="rect">
            <a:avLst/>
          </a:prstGeom>
          <a:noFill/>
        </p:spPr>
        <p:txBody>
          <a:bodyPr wrap="square">
            <a:spAutoFit/>
          </a:bodyPr>
          <a:lstStyle/>
          <a:p>
            <a:pPr algn="ctr"/>
            <a:r>
              <a:rPr lang="en-GB" b="1" dirty="0">
                <a:solidFill>
                  <a:schemeClr val="bg1"/>
                </a:solidFill>
                <a:latin typeface="Twinkl Cursive Looped" panose="02000000000000000000" pitchFamily="2" charset="0"/>
              </a:rPr>
              <a:t>Curriculum Drivers: Ambition, Knowledge, Relevant, Retrieval and Inclusive</a:t>
            </a:r>
            <a:endParaRPr lang="en-GB" b="1" dirty="0">
              <a:solidFill>
                <a:schemeClr val="bg1"/>
              </a:solidFill>
            </a:endParaRPr>
          </a:p>
        </p:txBody>
      </p:sp>
      <p:graphicFrame>
        <p:nvGraphicFramePr>
          <p:cNvPr id="8" name="Table 4">
            <a:extLst>
              <a:ext uri="{FF2B5EF4-FFF2-40B4-BE49-F238E27FC236}">
                <a16:creationId xmlns:a16="http://schemas.microsoft.com/office/drawing/2014/main" id="{37D01CDB-B203-4DB4-A950-6075953EE1D5}"/>
              </a:ext>
            </a:extLst>
          </p:cNvPr>
          <p:cNvGraphicFramePr>
            <a:graphicFrameLocks noGrp="1"/>
          </p:cNvGraphicFramePr>
          <p:nvPr>
            <p:extLst>
              <p:ext uri="{D42A27DB-BD31-4B8C-83A1-F6EECF244321}">
                <p14:modId xmlns:p14="http://schemas.microsoft.com/office/powerpoint/2010/main" val="2393920053"/>
              </p:ext>
            </p:extLst>
          </p:nvPr>
        </p:nvGraphicFramePr>
        <p:xfrm>
          <a:off x="1763688" y="1500084"/>
          <a:ext cx="6096000" cy="4693948"/>
        </p:xfrm>
        <a:graphic>
          <a:graphicData uri="http://schemas.openxmlformats.org/drawingml/2006/table">
            <a:tbl>
              <a:tblPr firstRow="1" bandRow="1">
                <a:tableStyleId>{5940675A-B579-460E-94D1-54222C63F5DA}</a:tableStyleId>
              </a:tblPr>
              <a:tblGrid>
                <a:gridCol w="1823864">
                  <a:extLst>
                    <a:ext uri="{9D8B030D-6E8A-4147-A177-3AD203B41FA5}">
                      <a16:colId xmlns:a16="http://schemas.microsoft.com/office/drawing/2014/main" val="792683423"/>
                    </a:ext>
                  </a:extLst>
                </a:gridCol>
                <a:gridCol w="4272136">
                  <a:extLst>
                    <a:ext uri="{9D8B030D-6E8A-4147-A177-3AD203B41FA5}">
                      <a16:colId xmlns:a16="http://schemas.microsoft.com/office/drawing/2014/main" val="3551037957"/>
                    </a:ext>
                  </a:extLst>
                </a:gridCol>
              </a:tblGrid>
              <a:tr h="365774">
                <a:tc>
                  <a:txBody>
                    <a:bodyPr/>
                    <a:lstStyle/>
                    <a:p>
                      <a:pPr algn="ctr"/>
                      <a:r>
                        <a:rPr lang="en-GB" sz="1600" b="1" dirty="0">
                          <a:latin typeface="Twinkl Cursive Looped" panose="02000000000000000000" pitchFamily="2" charset="0"/>
                        </a:rPr>
                        <a:t>Subject</a:t>
                      </a:r>
                    </a:p>
                  </a:txBody>
                  <a:tcPr>
                    <a:solidFill>
                      <a:schemeClr val="accent1">
                        <a:lumMod val="40000"/>
                        <a:lumOff val="60000"/>
                      </a:schemeClr>
                    </a:solidFill>
                  </a:tcPr>
                </a:tc>
                <a:tc>
                  <a:txBody>
                    <a:bodyPr/>
                    <a:lstStyle/>
                    <a:p>
                      <a:pPr algn="ctr"/>
                      <a:r>
                        <a:rPr lang="en-GB" sz="1600" b="1" dirty="0">
                          <a:latin typeface="Twinkl Cursive Looped" panose="02000000000000000000" pitchFamily="2" charset="0"/>
                        </a:rPr>
                        <a:t>Units</a:t>
                      </a:r>
                    </a:p>
                  </a:txBody>
                  <a:tcPr>
                    <a:solidFill>
                      <a:schemeClr val="accent1">
                        <a:lumMod val="40000"/>
                        <a:lumOff val="60000"/>
                      </a:schemeClr>
                    </a:solidFill>
                  </a:tcPr>
                </a:tc>
                <a:extLst>
                  <a:ext uri="{0D108BD9-81ED-4DB2-BD59-A6C34878D82A}">
                    <a16:rowId xmlns:a16="http://schemas.microsoft.com/office/drawing/2014/main" val="2061322820"/>
                  </a:ext>
                </a:extLst>
              </a:tr>
              <a:tr h="365774">
                <a:tc>
                  <a:txBody>
                    <a:bodyPr/>
                    <a:lstStyle/>
                    <a:p>
                      <a:pPr algn="ctr"/>
                      <a:r>
                        <a:rPr lang="en-GB" sz="1600" dirty="0">
                          <a:latin typeface="Twinkl Cursive Looped" panose="02000000000000000000" pitchFamily="2" charset="0"/>
                        </a:rPr>
                        <a:t>History</a:t>
                      </a:r>
                    </a:p>
                  </a:txBody>
                  <a:tcPr/>
                </a:tc>
                <a:tc>
                  <a:txBody>
                    <a:bodyPr/>
                    <a:lstStyle/>
                    <a:p>
                      <a:pPr marL="0" indent="0">
                        <a:buFont typeface="Arial" panose="020B0604020202020204" pitchFamily="34" charset="0"/>
                        <a:buNone/>
                      </a:pPr>
                      <a:r>
                        <a:rPr lang="en-GB" sz="1200" dirty="0">
                          <a:latin typeface="Twinkl Cursive Looped" panose="02000000000000000000" pitchFamily="2" charset="0"/>
                        </a:rPr>
                        <a:t>History of </a:t>
                      </a:r>
                      <a:r>
                        <a:rPr lang="en-GB" sz="1200" dirty="0" err="1">
                          <a:latin typeface="Twinkl Cursive Looped" panose="02000000000000000000" pitchFamily="2" charset="0"/>
                        </a:rPr>
                        <a:t>Barnfields</a:t>
                      </a:r>
                      <a:r>
                        <a:rPr lang="en-GB" sz="1200" dirty="0">
                          <a:latin typeface="Twinkl Cursive Looped" panose="02000000000000000000" pitchFamily="2" charset="0"/>
                        </a:rPr>
                        <a:t>, Kings and Queens, Fantastic Females</a:t>
                      </a:r>
                    </a:p>
                  </a:txBody>
                  <a:tcPr/>
                </a:tc>
                <a:extLst>
                  <a:ext uri="{0D108BD9-81ED-4DB2-BD59-A6C34878D82A}">
                    <a16:rowId xmlns:a16="http://schemas.microsoft.com/office/drawing/2014/main" val="894778560"/>
                  </a:ext>
                </a:extLst>
              </a:tr>
              <a:tr h="450954">
                <a:tc>
                  <a:txBody>
                    <a:bodyPr/>
                    <a:lstStyle/>
                    <a:p>
                      <a:pPr algn="ctr"/>
                      <a:r>
                        <a:rPr lang="en-GB" sz="1600" dirty="0">
                          <a:latin typeface="Twinkl Cursive Looped" panose="02000000000000000000" pitchFamily="2" charset="0"/>
                        </a:rPr>
                        <a:t>Geography</a:t>
                      </a:r>
                    </a:p>
                  </a:txBody>
                  <a:tcPr/>
                </a:tc>
                <a:tc>
                  <a:txBody>
                    <a:bodyPr/>
                    <a:lstStyle/>
                    <a:p>
                      <a:r>
                        <a:rPr lang="en-GB" sz="1200" dirty="0" err="1">
                          <a:latin typeface="Twinkl Cursive Looped" panose="02000000000000000000" pitchFamily="2" charset="0"/>
                        </a:rPr>
                        <a:t>Barnfields</a:t>
                      </a:r>
                      <a:r>
                        <a:rPr lang="en-GB" sz="1200" dirty="0">
                          <a:latin typeface="Twinkl Cursive Looped" panose="02000000000000000000" pitchFamily="2" charset="0"/>
                        </a:rPr>
                        <a:t> and Wildwood, Weather patterns, Discover the United Kingdom</a:t>
                      </a:r>
                    </a:p>
                  </a:txBody>
                  <a:tcPr/>
                </a:tc>
                <a:extLst>
                  <a:ext uri="{0D108BD9-81ED-4DB2-BD59-A6C34878D82A}">
                    <a16:rowId xmlns:a16="http://schemas.microsoft.com/office/drawing/2014/main" val="3123742940"/>
                  </a:ext>
                </a:extLst>
              </a:tr>
              <a:tr h="450954">
                <a:tc>
                  <a:txBody>
                    <a:bodyPr/>
                    <a:lstStyle/>
                    <a:p>
                      <a:pPr algn="ctr"/>
                      <a:r>
                        <a:rPr lang="en-GB" sz="1600" dirty="0">
                          <a:latin typeface="Twinkl Cursive Looped" panose="02000000000000000000" pitchFamily="2" charset="0"/>
                        </a:rPr>
                        <a:t>Art</a:t>
                      </a:r>
                    </a:p>
                  </a:txBody>
                  <a:tcPr/>
                </a:tc>
                <a:tc>
                  <a:txBody>
                    <a:bodyPr/>
                    <a:lstStyle/>
                    <a:p>
                      <a:r>
                        <a:rPr lang="en-GB" sz="1200" dirty="0">
                          <a:latin typeface="Twinkl Cursive Looped" panose="02000000000000000000" pitchFamily="2" charset="0"/>
                        </a:rPr>
                        <a:t>Spirals (Molly </a:t>
                      </a:r>
                      <a:r>
                        <a:rPr lang="en-GB" sz="1200" dirty="0" err="1">
                          <a:latin typeface="Twinkl Cursive Looped" panose="02000000000000000000" pitchFamily="2" charset="0"/>
                        </a:rPr>
                        <a:t>Haslund</a:t>
                      </a:r>
                      <a:r>
                        <a:rPr lang="en-GB" sz="1200" dirty="0">
                          <a:latin typeface="Twinkl Cursive Looped" panose="02000000000000000000" pitchFamily="2" charset="0"/>
                        </a:rPr>
                        <a:t>), Watercolours (Emma </a:t>
                      </a:r>
                      <a:r>
                        <a:rPr lang="en-GB" sz="1200" dirty="0" err="1">
                          <a:latin typeface="Twinkl Cursive Looped" panose="02000000000000000000" pitchFamily="2" charset="0"/>
                        </a:rPr>
                        <a:t>Burleigh</a:t>
                      </a:r>
                      <a:r>
                        <a:rPr lang="en-GB" sz="1200" dirty="0">
                          <a:latin typeface="Twinkl Cursive Looped" panose="02000000000000000000" pitchFamily="2" charset="0"/>
                        </a:rPr>
                        <a:t>), Playful Making (Andrea Butler)</a:t>
                      </a:r>
                    </a:p>
                  </a:txBody>
                  <a:tcPr/>
                </a:tc>
                <a:extLst>
                  <a:ext uri="{0D108BD9-81ED-4DB2-BD59-A6C34878D82A}">
                    <a16:rowId xmlns:a16="http://schemas.microsoft.com/office/drawing/2014/main" val="2407597454"/>
                  </a:ext>
                </a:extLst>
              </a:tr>
              <a:tr h="571208">
                <a:tc>
                  <a:txBody>
                    <a:bodyPr/>
                    <a:lstStyle/>
                    <a:p>
                      <a:pPr algn="ctr"/>
                      <a:r>
                        <a:rPr lang="en-GB" sz="1600" dirty="0">
                          <a:latin typeface="Twinkl Cursive Looped" panose="02000000000000000000" pitchFamily="2" charset="0"/>
                        </a:rPr>
                        <a:t>Design and Technology</a:t>
                      </a:r>
                    </a:p>
                  </a:txBody>
                  <a:tcPr/>
                </a:tc>
                <a:tc>
                  <a:txBody>
                    <a:bodyPr/>
                    <a:lstStyle/>
                    <a:p>
                      <a:r>
                        <a:rPr lang="en-GB" sz="1200" dirty="0">
                          <a:latin typeface="Twinkl Cursive Looped" panose="02000000000000000000" pitchFamily="2" charset="0"/>
                        </a:rPr>
                        <a:t>Textiles: Hand Puppets; Mechanisms: wheels and axles, Food and Nutrition: Fruit salads</a:t>
                      </a:r>
                    </a:p>
                  </a:txBody>
                  <a:tcPr/>
                </a:tc>
                <a:extLst>
                  <a:ext uri="{0D108BD9-81ED-4DB2-BD59-A6C34878D82A}">
                    <a16:rowId xmlns:a16="http://schemas.microsoft.com/office/drawing/2014/main" val="557194166"/>
                  </a:ext>
                </a:extLst>
              </a:tr>
              <a:tr h="450954">
                <a:tc>
                  <a:txBody>
                    <a:bodyPr/>
                    <a:lstStyle/>
                    <a:p>
                      <a:pPr algn="ctr"/>
                      <a:r>
                        <a:rPr lang="en-GB" sz="1600" dirty="0">
                          <a:latin typeface="Twinkl Cursive Looped" panose="02000000000000000000" pitchFamily="2" charset="0"/>
                        </a:rPr>
                        <a:t>Computing</a:t>
                      </a:r>
                    </a:p>
                  </a:txBody>
                  <a:tcPr/>
                </a:tc>
                <a:tc>
                  <a:txBody>
                    <a:bodyPr/>
                    <a:lstStyle/>
                    <a:p>
                      <a:r>
                        <a:rPr lang="en-GB" sz="1200" dirty="0">
                          <a:latin typeface="Twinkl Cursive Looped" panose="02000000000000000000" pitchFamily="2" charset="0"/>
                        </a:rPr>
                        <a:t>Technology around us, Moving a Robot, Grouping Data, Digital Printing, Digital Writing, Programming animations</a:t>
                      </a:r>
                    </a:p>
                  </a:txBody>
                  <a:tcPr/>
                </a:tc>
                <a:extLst>
                  <a:ext uri="{0D108BD9-81ED-4DB2-BD59-A6C34878D82A}">
                    <a16:rowId xmlns:a16="http://schemas.microsoft.com/office/drawing/2014/main" val="1106255709"/>
                  </a:ext>
                </a:extLst>
              </a:tr>
              <a:tr h="631336">
                <a:tc>
                  <a:txBody>
                    <a:bodyPr/>
                    <a:lstStyle/>
                    <a:p>
                      <a:pPr algn="ctr"/>
                      <a:r>
                        <a:rPr lang="en-GB" sz="1600" dirty="0">
                          <a:latin typeface="Twinkl Cursive Looped" panose="02000000000000000000" pitchFamily="2" charset="0"/>
                        </a:rPr>
                        <a:t>Music</a:t>
                      </a:r>
                    </a:p>
                  </a:txBody>
                  <a:tcPr/>
                </a:tc>
                <a:tc>
                  <a:txBody>
                    <a:bodyPr/>
                    <a:lstStyle/>
                    <a:p>
                      <a:r>
                        <a:rPr lang="en-GB" sz="1200" dirty="0">
                          <a:latin typeface="Twinkl Cursive Looped" panose="02000000000000000000" pitchFamily="2" charset="0"/>
                        </a:rPr>
                        <a:t>Old school hip-hop, Reggae and Hip-hop, Blues, Latin, folk, funk, baroque, bhangra, Latin Bossa Nova, Film music, Big Band Jazz, Mash-up, Latin fusion, pop</a:t>
                      </a:r>
                    </a:p>
                  </a:txBody>
                  <a:tcPr/>
                </a:tc>
                <a:extLst>
                  <a:ext uri="{0D108BD9-81ED-4DB2-BD59-A6C34878D82A}">
                    <a16:rowId xmlns:a16="http://schemas.microsoft.com/office/drawing/2014/main" val="1591448626"/>
                  </a:ext>
                </a:extLst>
              </a:tr>
              <a:tr h="450954">
                <a:tc>
                  <a:txBody>
                    <a:bodyPr/>
                    <a:lstStyle/>
                    <a:p>
                      <a:pPr algn="ctr"/>
                      <a:r>
                        <a:rPr lang="en-GB" sz="1600" dirty="0">
                          <a:latin typeface="Twinkl Cursive Looped" panose="02000000000000000000" pitchFamily="2" charset="0"/>
                        </a:rPr>
                        <a:t>PE</a:t>
                      </a:r>
                    </a:p>
                  </a:txBody>
                  <a:tcPr/>
                </a:tc>
                <a:tc>
                  <a:txBody>
                    <a:bodyPr/>
                    <a:lstStyle/>
                    <a:p>
                      <a:r>
                        <a:rPr lang="en-GB" sz="1200" dirty="0">
                          <a:latin typeface="Twinkl Cursive Looped" panose="02000000000000000000" pitchFamily="2" charset="0"/>
                        </a:rPr>
                        <a:t>Football, Handball, Gymnastics, golf, Dance, Volleyball, orienteering, rounders, fitness and netball.</a:t>
                      </a:r>
                    </a:p>
                  </a:txBody>
                  <a:tcPr/>
                </a:tc>
                <a:extLst>
                  <a:ext uri="{0D108BD9-81ED-4DB2-BD59-A6C34878D82A}">
                    <a16:rowId xmlns:a16="http://schemas.microsoft.com/office/drawing/2014/main" val="2912916312"/>
                  </a:ext>
                </a:extLst>
              </a:tr>
              <a:tr h="450954">
                <a:tc>
                  <a:txBody>
                    <a:bodyPr/>
                    <a:lstStyle/>
                    <a:p>
                      <a:pPr algn="ctr"/>
                      <a:r>
                        <a:rPr lang="en-GB" sz="1600" dirty="0" err="1">
                          <a:latin typeface="Twinkl Cursive Looped" panose="02000000000000000000" pitchFamily="2" charset="0"/>
                        </a:rPr>
                        <a:t>PSHE</a:t>
                      </a:r>
                      <a:endParaRPr lang="en-GB" sz="1600" dirty="0">
                        <a:latin typeface="Twinkl Cursive Looped" panose="02000000000000000000" pitchFamily="2" charset="0"/>
                      </a:endParaRPr>
                    </a:p>
                  </a:txBody>
                  <a:tcPr/>
                </a:tc>
                <a:tc>
                  <a:txBody>
                    <a:bodyPr/>
                    <a:lstStyle/>
                    <a:p>
                      <a:r>
                        <a:rPr lang="en-GB" sz="1200" dirty="0">
                          <a:latin typeface="Twinkl Cursive Looped" panose="02000000000000000000" pitchFamily="2" charset="0"/>
                        </a:rPr>
                        <a:t>Being Me, Celebrating Difference, Dreams and Goals, Healthy Me, Relationships &amp; Changing Me</a:t>
                      </a:r>
                    </a:p>
                  </a:txBody>
                  <a:tcPr/>
                </a:tc>
                <a:extLst>
                  <a:ext uri="{0D108BD9-81ED-4DB2-BD59-A6C34878D82A}">
                    <a16:rowId xmlns:a16="http://schemas.microsoft.com/office/drawing/2014/main" val="3680920809"/>
                  </a:ext>
                </a:extLst>
              </a:tr>
              <a:tr h="450954">
                <a:tc>
                  <a:txBody>
                    <a:bodyPr/>
                    <a:lstStyle/>
                    <a:p>
                      <a:pPr algn="ctr"/>
                      <a:r>
                        <a:rPr lang="en-GB" sz="1600" dirty="0">
                          <a:latin typeface="Twinkl Cursive Looped" panose="02000000000000000000" pitchFamily="2" charset="0"/>
                        </a:rPr>
                        <a:t>RE</a:t>
                      </a:r>
                    </a:p>
                  </a:txBody>
                  <a:tcPr/>
                </a:tc>
                <a:tc>
                  <a:txBody>
                    <a:bodyPr/>
                    <a:lstStyle/>
                    <a:p>
                      <a:r>
                        <a:rPr lang="en-GB" sz="1200" dirty="0">
                          <a:latin typeface="Twinkl Cursive Looped" panose="02000000000000000000" pitchFamily="2" charset="0"/>
                        </a:rPr>
                        <a:t>Creation, incarnation, Beliefs, salvation, relationships with God and teachings</a:t>
                      </a:r>
                    </a:p>
                  </a:txBody>
                  <a:tcPr/>
                </a:tc>
                <a:extLst>
                  <a:ext uri="{0D108BD9-81ED-4DB2-BD59-A6C34878D82A}">
                    <a16:rowId xmlns:a16="http://schemas.microsoft.com/office/drawing/2014/main" val="391723282"/>
                  </a:ext>
                </a:extLst>
              </a:tr>
            </a:tbl>
          </a:graphicData>
        </a:graphic>
      </p:graphicFrame>
    </p:spTree>
    <p:extLst>
      <p:ext uri="{BB962C8B-B14F-4D97-AF65-F5344CB8AC3E}">
        <p14:creationId xmlns:p14="http://schemas.microsoft.com/office/powerpoint/2010/main" val="8481097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 y="274638"/>
            <a:ext cx="7931224" cy="1143000"/>
          </a:xfrm>
        </p:spPr>
        <p:txBody>
          <a:bodyPr>
            <a:normAutofit/>
          </a:bodyPr>
          <a:lstStyle/>
          <a:p>
            <a:pPr algn="ctr"/>
            <a:r>
              <a:rPr lang="en-GB" sz="4400" dirty="0">
                <a:latin typeface="Twinkl Cursive Looped" panose="02000000000000000000" pitchFamily="2" charset="0"/>
                <a:cs typeface="Arial" panose="020B0604020202020204" pitchFamily="34" charset="0"/>
              </a:rPr>
              <a:t>English Expectations: Reading</a:t>
            </a:r>
          </a:p>
        </p:txBody>
      </p:sp>
      <p:sp>
        <p:nvSpPr>
          <p:cNvPr id="5" name="Rectangle 4">
            <a:extLst>
              <a:ext uri="{FF2B5EF4-FFF2-40B4-BE49-F238E27FC236}">
                <a16:creationId xmlns:a16="http://schemas.microsoft.com/office/drawing/2014/main" id="{AB022952-75F7-4E13-8628-0A5B0F45C612}"/>
              </a:ext>
            </a:extLst>
          </p:cNvPr>
          <p:cNvSpPr/>
          <p:nvPr/>
        </p:nvSpPr>
        <p:spPr>
          <a:xfrm>
            <a:off x="-5184" y="6381328"/>
            <a:ext cx="9041680" cy="338554"/>
          </a:xfrm>
          <a:prstGeom prst="rect">
            <a:avLst/>
          </a:prstGeom>
        </p:spPr>
        <p:txBody>
          <a:bodyPr wrap="square">
            <a:spAutoFit/>
          </a:bodyPr>
          <a:lstStyle/>
          <a:p>
            <a:pPr algn="ctr"/>
            <a:r>
              <a:rPr lang="en-GB" sz="1600" b="1" dirty="0">
                <a:solidFill>
                  <a:schemeClr val="bg1"/>
                </a:solidFill>
              </a:rPr>
              <a:t>A big factor in this success is the school’s highly effective approach to teaching reading, OFSTED 2024</a:t>
            </a:r>
          </a:p>
        </p:txBody>
      </p:sp>
      <p:pic>
        <p:nvPicPr>
          <p:cNvPr id="6" name="Picture 5">
            <a:extLst>
              <a:ext uri="{FF2B5EF4-FFF2-40B4-BE49-F238E27FC236}">
                <a16:creationId xmlns:a16="http://schemas.microsoft.com/office/drawing/2014/main" id="{146528CD-8AA2-4959-BAC4-3E040C00AAFC}"/>
              </a:ext>
            </a:extLst>
          </p:cNvPr>
          <p:cNvPicPr>
            <a:picLocks noChangeAspect="1"/>
          </p:cNvPicPr>
          <p:nvPr/>
        </p:nvPicPr>
        <p:blipFill>
          <a:blip r:embed="rId3"/>
          <a:stretch>
            <a:fillRect/>
          </a:stretch>
        </p:blipFill>
        <p:spPr>
          <a:xfrm>
            <a:off x="8247508" y="138118"/>
            <a:ext cx="780356" cy="780356"/>
          </a:xfrm>
          <a:prstGeom prst="rect">
            <a:avLst/>
          </a:prstGeom>
        </p:spPr>
      </p:pic>
      <p:sp>
        <p:nvSpPr>
          <p:cNvPr id="7" name="TextBox 6">
            <a:extLst>
              <a:ext uri="{FF2B5EF4-FFF2-40B4-BE49-F238E27FC236}">
                <a16:creationId xmlns:a16="http://schemas.microsoft.com/office/drawing/2014/main" id="{EC8779C1-FD16-41B0-8594-970A50446514}"/>
              </a:ext>
            </a:extLst>
          </p:cNvPr>
          <p:cNvSpPr txBox="1"/>
          <p:nvPr/>
        </p:nvSpPr>
        <p:spPr>
          <a:xfrm>
            <a:off x="611560" y="1988840"/>
            <a:ext cx="8157244" cy="4214102"/>
          </a:xfrm>
          <a:prstGeom prst="rect">
            <a:avLst/>
          </a:prstGeom>
          <a:noFill/>
        </p:spPr>
        <p:txBody>
          <a:bodyPr wrap="square">
            <a:spAutoFit/>
          </a:bodyPr>
          <a:lstStyle/>
          <a:p>
            <a:pPr>
              <a:lnSpc>
                <a:spcPct val="115000"/>
              </a:lnSpc>
              <a:spcAft>
                <a:spcPts val="1000"/>
              </a:spcAft>
              <a:tabLst>
                <a:tab pos="409575" algn="l"/>
              </a:tabLst>
            </a:pPr>
            <a:r>
              <a:rPr lang="en-GB" sz="1200" b="1" dirty="0">
                <a:latin typeface="Twinkl Cursive Unlooped" panose="02000000000000000000" pitchFamily="2" charset="0"/>
                <a:ea typeface="Calibri" panose="020F0502020204030204" pitchFamily="34" charset="0"/>
                <a:cs typeface="Times New Roman" panose="02020603050405020304" pitchFamily="18" charset="0"/>
              </a:rPr>
              <a:t>Word Reading</a:t>
            </a:r>
            <a:endParaRPr lang="en-GB" sz="1600" dirty="0">
              <a:latin typeface="Twinkl Cursive Unlooped" panose="02000000000000000000" pitchFamily="2" charset="0"/>
              <a:ea typeface="Calibri" panose="020F0502020204030204" pitchFamily="34" charset="0"/>
              <a:cs typeface="Times New Roman" panose="02020603050405020304" pitchFamily="18" charset="0"/>
            </a:endParaRPr>
          </a:p>
          <a:p>
            <a:pPr lvl="0">
              <a:lnSpc>
                <a:spcPct val="115000"/>
              </a:lnSpc>
              <a:spcAft>
                <a:spcPts val="1000"/>
              </a:spcAft>
              <a:tabLst>
                <a:tab pos="409575" algn="l"/>
              </a:tabLst>
            </a:pPr>
            <a:r>
              <a:rPr lang="en-GB" sz="1400" dirty="0">
                <a:latin typeface="Twinkl Cursive Unlooped" panose="02000000000000000000" pitchFamily="2" charset="0"/>
                <a:ea typeface="Calibri" panose="020F0502020204030204" pitchFamily="34" charset="0"/>
                <a:cs typeface="Times New Roman" panose="02020603050405020304" pitchFamily="18" charset="0"/>
              </a:rPr>
              <a:t>Building on the foundations laid in Reception, children will apply phonic knowledge and skills as the route to decode words and begin reading accurately by blending sounds in unfamiliar words. They will read common exception words, read words with contractions [for example, I’m, I’ll, we’ll], and understand that the apostrophe represents the omitted letter(s). They will re-read these books to build up their fluency and confidence in word reading.</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tabLst>
                <a:tab pos="409575" algn="l"/>
              </a:tabLst>
            </a:pPr>
            <a:r>
              <a:rPr lang="en-GB" sz="1200" b="1" dirty="0">
                <a:latin typeface="Twinkl Cursive Unlooped" panose="02000000000000000000" pitchFamily="2" charset="0"/>
                <a:ea typeface="Calibri" panose="020F0502020204030204" pitchFamily="34" charset="0"/>
                <a:cs typeface="Times New Roman" panose="02020603050405020304" pitchFamily="18" charset="0"/>
              </a:rPr>
              <a:t>Comprehension</a:t>
            </a:r>
          </a:p>
          <a:p>
            <a:pPr>
              <a:lnSpc>
                <a:spcPct val="115000"/>
              </a:lnSpc>
              <a:spcAft>
                <a:spcPts val="1000"/>
              </a:spcAft>
              <a:tabLst>
                <a:tab pos="409575" algn="l"/>
              </a:tabLst>
            </a:pPr>
            <a:r>
              <a:rPr lang="en-GB" sz="1400" dirty="0">
                <a:latin typeface="Twinkl Cursive Unlooped" panose="02000000000000000000" pitchFamily="2" charset="0"/>
                <a:ea typeface="Calibri" panose="020F0502020204030204" pitchFamily="34" charset="0"/>
                <a:cs typeface="Times New Roman" panose="02020603050405020304" pitchFamily="18" charset="0"/>
              </a:rPr>
              <a:t>Children should develop a love for reading including vocabulary, and comprehension by engaging with a wide range of texts beyond their independent reading level. This includes listening to and discussing poems, stories, and non-fiction, connecting texts to their own experiences, becoming familiar with key stories and their features, joining in with repeated phrases, enjoying rhymes and poems, and learning new vocabulary in context.</a:t>
            </a:r>
          </a:p>
          <a:p>
            <a:pPr>
              <a:lnSpc>
                <a:spcPct val="115000"/>
              </a:lnSpc>
              <a:spcAft>
                <a:spcPts val="1000"/>
              </a:spcAft>
              <a:tabLst>
                <a:tab pos="409575" algn="l"/>
              </a:tabLst>
            </a:pPr>
            <a:r>
              <a:rPr lang="en-GB" sz="1400" dirty="0">
                <a:latin typeface="Twinkl Cursive Unlooped" panose="02000000000000000000" pitchFamily="2" charset="0"/>
                <a:ea typeface="Calibri" panose="020F0502020204030204" pitchFamily="34" charset="0"/>
                <a:cs typeface="Times New Roman" panose="02020603050405020304" pitchFamily="18" charset="0"/>
              </a:rPr>
              <a:t>They should also understand texts by using prior knowledge, checking for meaning, discussing key elements like titles and events, making inferences, and predicting outcomes. During Year 1 they will participate in discussions, turn-taking, listening to others, and clearly explaining their understanding.</a:t>
            </a:r>
          </a:p>
        </p:txBody>
      </p:sp>
    </p:spTree>
    <p:extLst>
      <p:ext uri="{BB962C8B-B14F-4D97-AF65-F5344CB8AC3E}">
        <p14:creationId xmlns:p14="http://schemas.microsoft.com/office/powerpoint/2010/main" val="29931364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188640"/>
            <a:ext cx="8712968" cy="1143000"/>
          </a:xfrm>
        </p:spPr>
        <p:txBody>
          <a:bodyPr/>
          <a:lstStyle/>
          <a:p>
            <a:pPr algn="ctr"/>
            <a:r>
              <a:rPr lang="en-GB" dirty="0">
                <a:latin typeface="Twinkl Cursive Looped" panose="02000000000000000000" pitchFamily="2" charset="0"/>
                <a:cs typeface="Arial" panose="020B0604020202020204" pitchFamily="34" charset="0"/>
              </a:rPr>
              <a:t>Reading at Home</a:t>
            </a:r>
          </a:p>
        </p:txBody>
      </p:sp>
      <p:sp>
        <p:nvSpPr>
          <p:cNvPr id="3" name="Content Placeholder 2"/>
          <p:cNvSpPr>
            <a:spLocks noGrp="1"/>
          </p:cNvSpPr>
          <p:nvPr>
            <p:ph idx="1"/>
          </p:nvPr>
        </p:nvSpPr>
        <p:spPr>
          <a:xfrm>
            <a:off x="323528" y="1916832"/>
            <a:ext cx="8424936" cy="2520280"/>
          </a:xfrm>
        </p:spPr>
        <p:txBody>
          <a:bodyPr>
            <a:noAutofit/>
          </a:bodyPr>
          <a:lstStyle/>
          <a:p>
            <a:pPr marL="0" indent="0">
              <a:buNone/>
            </a:pPr>
            <a:r>
              <a:rPr lang="en-GB" sz="1800" dirty="0">
                <a:latin typeface="Twinkl Cursive Looped" panose="02000000000000000000" pitchFamily="2" charset="0"/>
                <a:cs typeface="Arial" panose="020B0604020202020204" pitchFamily="34" charset="0"/>
              </a:rPr>
              <a:t>Reading is vital and </a:t>
            </a:r>
            <a:r>
              <a:rPr lang="en-GB" sz="1800" b="1" dirty="0">
                <a:latin typeface="Twinkl Cursive Looped" panose="02000000000000000000" pitchFamily="2" charset="0"/>
                <a:cs typeface="Arial" panose="020B0604020202020204" pitchFamily="34" charset="0"/>
              </a:rPr>
              <a:t>proficient reading ability </a:t>
            </a:r>
            <a:r>
              <a:rPr lang="en-GB" sz="1800" dirty="0">
                <a:latin typeface="Twinkl Cursive Looped" panose="02000000000000000000" pitchFamily="2" charset="0"/>
                <a:cs typeface="Arial" panose="020B0604020202020204" pitchFamily="34" charset="0"/>
              </a:rPr>
              <a:t>is strongly linked to success in later life. Just a few minutes each day adds up! On average…</a:t>
            </a:r>
          </a:p>
          <a:p>
            <a:pPr marL="0" indent="0">
              <a:buNone/>
            </a:pPr>
            <a:endParaRPr lang="en-GB" sz="1800" dirty="0">
              <a:latin typeface="Twinkl Cursive Looped" panose="02000000000000000000" pitchFamily="2" charset="0"/>
              <a:cs typeface="Arial" panose="020B0604020202020204" pitchFamily="34" charset="0"/>
            </a:endParaRPr>
          </a:p>
          <a:p>
            <a:pPr marL="0" indent="0">
              <a:buNone/>
            </a:pPr>
            <a:endParaRPr lang="en-GB" sz="1800" dirty="0">
              <a:latin typeface="Twinkl Cursive Looped" panose="02000000000000000000" pitchFamily="2" charset="0"/>
              <a:cs typeface="Arial" panose="020B0604020202020204" pitchFamily="34" charset="0"/>
            </a:endParaRPr>
          </a:p>
          <a:p>
            <a:pPr marL="0" indent="0">
              <a:buNone/>
            </a:pPr>
            <a:endParaRPr lang="en-GB" sz="1800" dirty="0">
              <a:latin typeface="Twinkl Cursive Looped" panose="02000000000000000000" pitchFamily="2" charset="0"/>
              <a:cs typeface="Arial" panose="020B0604020202020204" pitchFamily="34" charset="0"/>
            </a:endParaRPr>
          </a:p>
          <a:p>
            <a:pPr marL="0" indent="0">
              <a:buNone/>
            </a:pPr>
            <a:r>
              <a:rPr lang="en-GB" sz="1800" dirty="0">
                <a:latin typeface="Twinkl Cursive Looped" panose="02000000000000000000" pitchFamily="2" charset="0"/>
                <a:cs typeface="Arial" panose="020B0604020202020204" pitchFamily="34" charset="0"/>
              </a:rPr>
              <a:t>Role model reading for pleasure at home – children see, children do. </a:t>
            </a:r>
          </a:p>
          <a:p>
            <a:pPr marL="0" indent="0">
              <a:buNone/>
            </a:pPr>
            <a:r>
              <a:rPr lang="en-GB" sz="1800" dirty="0">
                <a:latin typeface="Twinkl Cursive Looped" panose="02000000000000000000" pitchFamily="2" charset="0"/>
                <a:cs typeface="Arial" panose="020B0604020202020204" pitchFamily="34" charset="0"/>
              </a:rPr>
              <a:t>Reading supports children’s learning through fostering better attention, brain development and cognitive ability.</a:t>
            </a:r>
          </a:p>
          <a:p>
            <a:pPr marL="0" indent="0">
              <a:buNone/>
            </a:pPr>
            <a:r>
              <a:rPr lang="en-GB" sz="1800" dirty="0">
                <a:latin typeface="Twinkl Cursive Looped" panose="02000000000000000000" pitchFamily="2" charset="0"/>
                <a:cs typeface="Arial" panose="020B0604020202020204" pitchFamily="34" charset="0"/>
              </a:rPr>
              <a:t>Readers have better speech and language development and literacy skills. It also develops imagination, empathy and creativity.</a:t>
            </a:r>
          </a:p>
        </p:txBody>
      </p:sp>
      <p:graphicFrame>
        <p:nvGraphicFramePr>
          <p:cNvPr id="4" name="Table 3">
            <a:extLst>
              <a:ext uri="{FF2B5EF4-FFF2-40B4-BE49-F238E27FC236}">
                <a16:creationId xmlns:a16="http://schemas.microsoft.com/office/drawing/2014/main" id="{90E05E27-F4E4-4630-8AD1-A3B34307BBCA}"/>
              </a:ext>
            </a:extLst>
          </p:cNvPr>
          <p:cNvGraphicFramePr>
            <a:graphicFrameLocks noGrp="1"/>
          </p:cNvGraphicFramePr>
          <p:nvPr>
            <p:extLst>
              <p:ext uri="{D42A27DB-BD31-4B8C-83A1-F6EECF244321}">
                <p14:modId xmlns:p14="http://schemas.microsoft.com/office/powerpoint/2010/main" val="255906721"/>
              </p:ext>
            </p:extLst>
          </p:nvPr>
        </p:nvGraphicFramePr>
        <p:xfrm>
          <a:off x="333474" y="2652854"/>
          <a:ext cx="8496945" cy="777684"/>
        </p:xfrm>
        <a:graphic>
          <a:graphicData uri="http://schemas.openxmlformats.org/drawingml/2006/table">
            <a:tbl>
              <a:tblPr firstRow="1" bandRow="1">
                <a:tableStyleId>{5C22544A-7EE6-4342-B048-85BDC9FD1C3A}</a:tableStyleId>
              </a:tblPr>
              <a:tblGrid>
                <a:gridCol w="2832315">
                  <a:extLst>
                    <a:ext uri="{9D8B030D-6E8A-4147-A177-3AD203B41FA5}">
                      <a16:colId xmlns:a16="http://schemas.microsoft.com/office/drawing/2014/main" val="3028818001"/>
                    </a:ext>
                  </a:extLst>
                </a:gridCol>
                <a:gridCol w="2832315">
                  <a:extLst>
                    <a:ext uri="{9D8B030D-6E8A-4147-A177-3AD203B41FA5}">
                      <a16:colId xmlns:a16="http://schemas.microsoft.com/office/drawing/2014/main" val="831812790"/>
                    </a:ext>
                  </a:extLst>
                </a:gridCol>
                <a:gridCol w="2832315">
                  <a:extLst>
                    <a:ext uri="{9D8B030D-6E8A-4147-A177-3AD203B41FA5}">
                      <a16:colId xmlns:a16="http://schemas.microsoft.com/office/drawing/2014/main" val="2198858618"/>
                    </a:ext>
                  </a:extLst>
                </a:gridCol>
              </a:tblGrid>
              <a:tr h="388842">
                <a:tc>
                  <a:txBody>
                    <a:bodyPr/>
                    <a:lstStyle/>
                    <a:p>
                      <a:pPr algn="ctr"/>
                      <a:r>
                        <a:rPr lang="en-GB" dirty="0">
                          <a:latin typeface="Twinkl Cursive Looped" panose="02000000000000000000" pitchFamily="2" charset="0"/>
                        </a:rPr>
                        <a:t>20 minutes a day = </a:t>
                      </a:r>
                    </a:p>
                  </a:txBody>
                  <a:tcPr/>
                </a:tc>
                <a:tc>
                  <a:txBody>
                    <a:bodyPr/>
                    <a:lstStyle/>
                    <a:p>
                      <a:pPr algn="ctr"/>
                      <a:r>
                        <a:rPr lang="en-GB" dirty="0">
                          <a:latin typeface="Twinkl Cursive Looped" panose="02000000000000000000" pitchFamily="2" charset="0"/>
                        </a:rPr>
                        <a:t>5 minutes a day = </a:t>
                      </a:r>
                    </a:p>
                  </a:txBody>
                  <a:tcPr/>
                </a:tc>
                <a:tc>
                  <a:txBody>
                    <a:bodyPr/>
                    <a:lstStyle/>
                    <a:p>
                      <a:pPr algn="ctr"/>
                      <a:r>
                        <a:rPr lang="en-GB" dirty="0">
                          <a:latin typeface="Twinkl Cursive Looped" panose="02000000000000000000" pitchFamily="2" charset="0"/>
                        </a:rPr>
                        <a:t>1 minute a day = </a:t>
                      </a:r>
                    </a:p>
                  </a:txBody>
                  <a:tcPr/>
                </a:tc>
                <a:extLst>
                  <a:ext uri="{0D108BD9-81ED-4DB2-BD59-A6C34878D82A}">
                    <a16:rowId xmlns:a16="http://schemas.microsoft.com/office/drawing/2014/main" val="3055879978"/>
                  </a:ext>
                </a:extLst>
              </a:tr>
              <a:tr h="388842">
                <a:tc>
                  <a:txBody>
                    <a:bodyPr/>
                    <a:lstStyle/>
                    <a:p>
                      <a:pPr algn="ctr"/>
                      <a:r>
                        <a:rPr lang="en-GB" dirty="0">
                          <a:latin typeface="Twinkl Cursive Looped" panose="02000000000000000000" pitchFamily="2" charset="0"/>
                        </a:rPr>
                        <a:t>1.8 million words per year </a:t>
                      </a:r>
                    </a:p>
                  </a:txBody>
                  <a:tcPr/>
                </a:tc>
                <a:tc>
                  <a:txBody>
                    <a:bodyPr/>
                    <a:lstStyle/>
                    <a:p>
                      <a:pPr algn="ctr"/>
                      <a:r>
                        <a:rPr lang="en-GB" dirty="0">
                          <a:latin typeface="Twinkl Cursive Looped" panose="02000000000000000000" pitchFamily="2" charset="0"/>
                        </a:rPr>
                        <a:t>282,000 words per year</a:t>
                      </a:r>
                    </a:p>
                  </a:txBody>
                  <a:tcPr/>
                </a:tc>
                <a:tc>
                  <a:txBody>
                    <a:bodyPr/>
                    <a:lstStyle/>
                    <a:p>
                      <a:pPr algn="ctr"/>
                      <a:r>
                        <a:rPr lang="en-GB" dirty="0">
                          <a:latin typeface="Twinkl Cursive Looped" panose="02000000000000000000" pitchFamily="2" charset="0"/>
                        </a:rPr>
                        <a:t>8,000 words per year</a:t>
                      </a:r>
                    </a:p>
                  </a:txBody>
                  <a:tcPr/>
                </a:tc>
                <a:extLst>
                  <a:ext uri="{0D108BD9-81ED-4DB2-BD59-A6C34878D82A}">
                    <a16:rowId xmlns:a16="http://schemas.microsoft.com/office/drawing/2014/main" val="3030528950"/>
                  </a:ext>
                </a:extLst>
              </a:tr>
            </a:tbl>
          </a:graphicData>
        </a:graphic>
      </p:graphicFrame>
      <p:pic>
        <p:nvPicPr>
          <p:cNvPr id="5" name="Picture 4">
            <a:extLst>
              <a:ext uri="{FF2B5EF4-FFF2-40B4-BE49-F238E27FC236}">
                <a16:creationId xmlns:a16="http://schemas.microsoft.com/office/drawing/2014/main" id="{46327098-8576-4E5B-8CD8-B83C1EAFE3AF}"/>
              </a:ext>
            </a:extLst>
          </p:cNvPr>
          <p:cNvPicPr>
            <a:picLocks noChangeAspect="1"/>
          </p:cNvPicPr>
          <p:nvPr/>
        </p:nvPicPr>
        <p:blipFill>
          <a:blip r:embed="rId3"/>
          <a:stretch>
            <a:fillRect/>
          </a:stretch>
        </p:blipFill>
        <p:spPr>
          <a:xfrm>
            <a:off x="8338120" y="155302"/>
            <a:ext cx="780356" cy="780356"/>
          </a:xfrm>
          <a:prstGeom prst="rect">
            <a:avLst/>
          </a:prstGeom>
        </p:spPr>
      </p:pic>
    </p:spTree>
    <p:extLst>
      <p:ext uri="{BB962C8B-B14F-4D97-AF65-F5344CB8AC3E}">
        <p14:creationId xmlns:p14="http://schemas.microsoft.com/office/powerpoint/2010/main" val="13290305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81384"/>
            <a:ext cx="8712968" cy="1143000"/>
          </a:xfrm>
        </p:spPr>
        <p:txBody>
          <a:bodyPr>
            <a:noAutofit/>
          </a:bodyPr>
          <a:lstStyle/>
          <a:p>
            <a:pPr algn="ctr"/>
            <a:r>
              <a:rPr lang="en-GB" sz="3600" dirty="0">
                <a:latin typeface="Twinkl Cursive Looped" panose="02000000000000000000" pitchFamily="2" charset="0"/>
                <a:cs typeface="Arial" panose="020B0604020202020204" pitchFamily="34" charset="0"/>
              </a:rPr>
              <a:t>Selecting Appropriate Books: Book Trust  </a:t>
            </a:r>
          </a:p>
        </p:txBody>
      </p:sp>
      <p:pic>
        <p:nvPicPr>
          <p:cNvPr id="10" name="Picture 9">
            <a:extLst>
              <a:ext uri="{FF2B5EF4-FFF2-40B4-BE49-F238E27FC236}">
                <a16:creationId xmlns:a16="http://schemas.microsoft.com/office/drawing/2014/main" id="{5266A15E-ADF0-47CA-9A0A-D9D846CD8B08}"/>
              </a:ext>
            </a:extLst>
          </p:cNvPr>
          <p:cNvPicPr>
            <a:picLocks noChangeAspect="1"/>
          </p:cNvPicPr>
          <p:nvPr/>
        </p:nvPicPr>
        <p:blipFill>
          <a:blip r:embed="rId3"/>
          <a:stretch>
            <a:fillRect/>
          </a:stretch>
        </p:blipFill>
        <p:spPr>
          <a:xfrm>
            <a:off x="8363644" y="27539"/>
            <a:ext cx="780356" cy="780356"/>
          </a:xfrm>
          <a:prstGeom prst="rect">
            <a:avLst/>
          </a:prstGeom>
        </p:spPr>
      </p:pic>
      <p:pic>
        <p:nvPicPr>
          <p:cNvPr id="3" name="Picture 2">
            <a:extLst>
              <a:ext uri="{FF2B5EF4-FFF2-40B4-BE49-F238E27FC236}">
                <a16:creationId xmlns:a16="http://schemas.microsoft.com/office/drawing/2014/main" id="{82744090-CD71-4896-AAE7-9FB7B66120C3}"/>
              </a:ext>
            </a:extLst>
          </p:cNvPr>
          <p:cNvPicPr>
            <a:picLocks noChangeAspect="1"/>
          </p:cNvPicPr>
          <p:nvPr/>
        </p:nvPicPr>
        <p:blipFill>
          <a:blip r:embed="rId4"/>
          <a:stretch>
            <a:fillRect/>
          </a:stretch>
        </p:blipFill>
        <p:spPr>
          <a:xfrm>
            <a:off x="323528" y="1844824"/>
            <a:ext cx="6372200" cy="3803061"/>
          </a:xfrm>
          <a:prstGeom prst="rect">
            <a:avLst/>
          </a:prstGeom>
        </p:spPr>
      </p:pic>
      <p:pic>
        <p:nvPicPr>
          <p:cNvPr id="7" name="Picture 6">
            <a:extLst>
              <a:ext uri="{FF2B5EF4-FFF2-40B4-BE49-F238E27FC236}">
                <a16:creationId xmlns:a16="http://schemas.microsoft.com/office/drawing/2014/main" id="{1D62006C-1251-4CBF-A709-5045BAAF4712}"/>
              </a:ext>
            </a:extLst>
          </p:cNvPr>
          <p:cNvPicPr>
            <a:picLocks noChangeAspect="1"/>
          </p:cNvPicPr>
          <p:nvPr/>
        </p:nvPicPr>
        <p:blipFill>
          <a:blip r:embed="rId5"/>
          <a:stretch>
            <a:fillRect/>
          </a:stretch>
        </p:blipFill>
        <p:spPr>
          <a:xfrm>
            <a:off x="6876256" y="1844824"/>
            <a:ext cx="1667916" cy="2370196"/>
          </a:xfrm>
          <a:prstGeom prst="rect">
            <a:avLst/>
          </a:prstGeom>
        </p:spPr>
      </p:pic>
      <p:pic>
        <p:nvPicPr>
          <p:cNvPr id="11" name="Picture 10">
            <a:extLst>
              <a:ext uri="{FF2B5EF4-FFF2-40B4-BE49-F238E27FC236}">
                <a16:creationId xmlns:a16="http://schemas.microsoft.com/office/drawing/2014/main" id="{339F1253-9AC4-4007-B096-88CBDEDD19AB}"/>
              </a:ext>
            </a:extLst>
          </p:cNvPr>
          <p:cNvPicPr>
            <a:picLocks noChangeAspect="1"/>
          </p:cNvPicPr>
          <p:nvPr/>
        </p:nvPicPr>
        <p:blipFill>
          <a:blip r:embed="rId6"/>
          <a:stretch>
            <a:fillRect/>
          </a:stretch>
        </p:blipFill>
        <p:spPr>
          <a:xfrm>
            <a:off x="6902179" y="4205851"/>
            <a:ext cx="1646923" cy="1984753"/>
          </a:xfrm>
          <a:prstGeom prst="rect">
            <a:avLst/>
          </a:prstGeom>
        </p:spPr>
      </p:pic>
    </p:spTree>
    <p:extLst>
      <p:ext uri="{BB962C8B-B14F-4D97-AF65-F5344CB8AC3E}">
        <p14:creationId xmlns:p14="http://schemas.microsoft.com/office/powerpoint/2010/main" val="36453937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188640"/>
            <a:ext cx="8712968" cy="1143000"/>
          </a:xfrm>
        </p:spPr>
        <p:txBody>
          <a:bodyPr/>
          <a:lstStyle/>
          <a:p>
            <a:pPr algn="ctr"/>
            <a:r>
              <a:rPr lang="en-GB" dirty="0">
                <a:latin typeface="Twinkl Cursive Looped" panose="02000000000000000000" pitchFamily="2" charset="0"/>
                <a:cs typeface="Arial" panose="020B0604020202020204" pitchFamily="34" charset="0"/>
              </a:rPr>
              <a:t>Parental Support: Reading</a:t>
            </a:r>
          </a:p>
        </p:txBody>
      </p:sp>
      <p:sp>
        <p:nvSpPr>
          <p:cNvPr id="6" name="Content Placeholder 5">
            <a:extLst>
              <a:ext uri="{FF2B5EF4-FFF2-40B4-BE49-F238E27FC236}">
                <a16:creationId xmlns:a16="http://schemas.microsoft.com/office/drawing/2014/main" id="{92AFD5A9-1504-4EB3-98D3-7AFF6B177807}"/>
              </a:ext>
            </a:extLst>
          </p:cNvPr>
          <p:cNvSpPr>
            <a:spLocks noGrp="1"/>
          </p:cNvSpPr>
          <p:nvPr>
            <p:ph idx="1"/>
          </p:nvPr>
        </p:nvSpPr>
        <p:spPr/>
        <p:txBody>
          <a:bodyPr>
            <a:normAutofit/>
          </a:bodyPr>
          <a:lstStyle/>
          <a:p>
            <a:r>
              <a:rPr lang="en-GB" dirty="0">
                <a:latin typeface="Twinkl Cursive Looped" panose="02000000000000000000" pitchFamily="2" charset="0"/>
              </a:rPr>
              <a:t>Reading Diaries will be used to support children with securing early fluency. </a:t>
            </a:r>
          </a:p>
          <a:p>
            <a:r>
              <a:rPr lang="en-GB" dirty="0">
                <a:latin typeface="Twinkl Cursive Looped" panose="02000000000000000000" pitchFamily="2" charset="0"/>
              </a:rPr>
              <a:t>Reading regularly with your child at home (15 minutes a day) is the most important way you can impact your child’s education. To check children’s understanding, discuss what they have read by asking simple questions such as “What do you think will happen next?” or “Why do you think the character did that?”. </a:t>
            </a:r>
          </a:p>
          <a:p>
            <a:endParaRPr lang="en-GB" dirty="0">
              <a:latin typeface="Twinkl Cursive Looped" panose="02000000000000000000" pitchFamily="2" charset="0"/>
            </a:endParaRPr>
          </a:p>
          <a:p>
            <a:r>
              <a:rPr lang="en-GB" dirty="0">
                <a:latin typeface="Twinkl Cursive Looped" panose="02000000000000000000" pitchFamily="2" charset="0"/>
              </a:rPr>
              <a:t>Most importantly, encouraging a love of</a:t>
            </a:r>
          </a:p>
          <a:p>
            <a:r>
              <a:rPr lang="en-GB" dirty="0">
                <a:latin typeface="Twinkl Cursive Looped" panose="02000000000000000000" pitchFamily="2" charset="0"/>
              </a:rPr>
              <a:t>reading will help build confidence and fluency. </a:t>
            </a:r>
          </a:p>
          <a:p>
            <a:endParaRPr lang="en-GB" dirty="0">
              <a:latin typeface="Twinkl Cursive Looped" panose="02000000000000000000" pitchFamily="2" charset="0"/>
            </a:endParaRPr>
          </a:p>
        </p:txBody>
      </p:sp>
      <p:pic>
        <p:nvPicPr>
          <p:cNvPr id="7" name="Picture 6">
            <a:extLst>
              <a:ext uri="{FF2B5EF4-FFF2-40B4-BE49-F238E27FC236}">
                <a16:creationId xmlns:a16="http://schemas.microsoft.com/office/drawing/2014/main" id="{01E0A67A-74CE-45A2-AB8E-176D52A47E66}"/>
              </a:ext>
            </a:extLst>
          </p:cNvPr>
          <p:cNvPicPr>
            <a:picLocks noChangeAspect="1"/>
          </p:cNvPicPr>
          <p:nvPr/>
        </p:nvPicPr>
        <p:blipFill>
          <a:blip r:embed="rId3"/>
          <a:stretch>
            <a:fillRect/>
          </a:stretch>
        </p:blipFill>
        <p:spPr>
          <a:xfrm>
            <a:off x="7214741" y="4437112"/>
            <a:ext cx="1749747" cy="1749747"/>
          </a:xfrm>
          <a:prstGeom prst="rect">
            <a:avLst/>
          </a:prstGeom>
        </p:spPr>
      </p:pic>
      <p:pic>
        <p:nvPicPr>
          <p:cNvPr id="8" name="Picture 7">
            <a:extLst>
              <a:ext uri="{FF2B5EF4-FFF2-40B4-BE49-F238E27FC236}">
                <a16:creationId xmlns:a16="http://schemas.microsoft.com/office/drawing/2014/main" id="{25E5A76D-71B3-4AE0-9E94-C01BC8ACC9B0}"/>
              </a:ext>
            </a:extLst>
          </p:cNvPr>
          <p:cNvPicPr>
            <a:picLocks noChangeAspect="1"/>
          </p:cNvPicPr>
          <p:nvPr/>
        </p:nvPicPr>
        <p:blipFill>
          <a:blip r:embed="rId4"/>
          <a:stretch>
            <a:fillRect/>
          </a:stretch>
        </p:blipFill>
        <p:spPr>
          <a:xfrm>
            <a:off x="8247632" y="188640"/>
            <a:ext cx="780356" cy="780356"/>
          </a:xfrm>
          <a:prstGeom prst="rect">
            <a:avLst/>
          </a:prstGeom>
        </p:spPr>
      </p:pic>
    </p:spTree>
    <p:extLst>
      <p:ext uri="{BB962C8B-B14F-4D97-AF65-F5344CB8AC3E}">
        <p14:creationId xmlns:p14="http://schemas.microsoft.com/office/powerpoint/2010/main" val="18947128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 y="274638"/>
            <a:ext cx="7931224" cy="1143000"/>
          </a:xfrm>
        </p:spPr>
        <p:txBody>
          <a:bodyPr/>
          <a:lstStyle/>
          <a:p>
            <a:pPr algn="ctr"/>
            <a:r>
              <a:rPr lang="en-GB" dirty="0">
                <a:latin typeface="Twinkl Cursive Looped" panose="02000000000000000000" pitchFamily="2" charset="0"/>
                <a:cs typeface="Arial" panose="020B0604020202020204" pitchFamily="34" charset="0"/>
              </a:rPr>
              <a:t>English Expectations: Writing</a:t>
            </a:r>
          </a:p>
        </p:txBody>
      </p:sp>
      <p:sp>
        <p:nvSpPr>
          <p:cNvPr id="7" name="TextBox 6">
            <a:extLst>
              <a:ext uri="{FF2B5EF4-FFF2-40B4-BE49-F238E27FC236}">
                <a16:creationId xmlns:a16="http://schemas.microsoft.com/office/drawing/2014/main" id="{356806BB-9A76-4C77-BB7A-9F73F54F3D65}"/>
              </a:ext>
            </a:extLst>
          </p:cNvPr>
          <p:cNvSpPr txBox="1"/>
          <p:nvPr/>
        </p:nvSpPr>
        <p:spPr>
          <a:xfrm>
            <a:off x="1191580" y="1988840"/>
            <a:ext cx="6764796" cy="3693319"/>
          </a:xfrm>
          <a:prstGeom prst="rect">
            <a:avLst/>
          </a:prstGeom>
          <a:noFill/>
        </p:spPr>
        <p:txBody>
          <a:bodyPr wrap="square">
            <a:spAutoFit/>
          </a:bodyPr>
          <a:lstStyle/>
          <a:p>
            <a:r>
              <a:rPr lang="en-GB" dirty="0">
                <a:latin typeface="Twinkl Cursive Unlooped" panose="02000000000000000000" pitchFamily="2" charset="0"/>
              </a:rPr>
              <a:t>By the end of Year 1, children should be writing in clear sentences with spaces between words, using capital letters and full stops, and starting to use question and exclamation marks.</a:t>
            </a:r>
          </a:p>
          <a:p>
            <a:r>
              <a:rPr lang="en-GB" dirty="0">
                <a:latin typeface="Twinkl Cursive Unlooped" panose="02000000000000000000" pitchFamily="2" charset="0"/>
              </a:rPr>
              <a:t>They will also begin to organise their thoughts, with sentences planned aloud and written in order, often using ideas from their own experiences. </a:t>
            </a:r>
          </a:p>
          <a:p>
            <a:r>
              <a:rPr lang="en-GB" dirty="0">
                <a:latin typeface="Twinkl Cursive Unlooped" panose="02000000000000000000" pitchFamily="2" charset="0"/>
              </a:rPr>
              <a:t>Their writing should be becoming more varied, with the inclusion of lists, captions, or instructions, and they’re starting to check their work for clarity. </a:t>
            </a:r>
          </a:p>
          <a:p>
            <a:r>
              <a:rPr lang="en-GB" dirty="0">
                <a:latin typeface="Twinkl Cursive Unlooped" panose="02000000000000000000" pitchFamily="2" charset="0"/>
              </a:rPr>
              <a:t>In terms of spelling and handwriting, they should be spelling familiar words correctly, using prefixes and suffixes, and practicing the proper formation of letters and numbers. They are also refining their pencil grip and letter orientation.</a:t>
            </a:r>
          </a:p>
        </p:txBody>
      </p:sp>
    </p:spTree>
    <p:extLst>
      <p:ext uri="{BB962C8B-B14F-4D97-AF65-F5344CB8AC3E}">
        <p14:creationId xmlns:p14="http://schemas.microsoft.com/office/powerpoint/2010/main" val="9139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 y="274638"/>
            <a:ext cx="7931224" cy="1143000"/>
          </a:xfrm>
        </p:spPr>
        <p:txBody>
          <a:bodyPr/>
          <a:lstStyle/>
          <a:p>
            <a:pPr algn="ctr"/>
            <a:r>
              <a:rPr lang="en-GB" dirty="0">
                <a:latin typeface="Twinkl Cursive Looped" panose="02000000000000000000" pitchFamily="2" charset="0"/>
                <a:cs typeface="Arial" panose="020B0604020202020204" pitchFamily="34" charset="0"/>
              </a:rPr>
              <a:t>Parental Support: Writing</a:t>
            </a:r>
          </a:p>
        </p:txBody>
      </p:sp>
      <p:sp>
        <p:nvSpPr>
          <p:cNvPr id="5" name="Content Placeholder 4">
            <a:extLst>
              <a:ext uri="{FF2B5EF4-FFF2-40B4-BE49-F238E27FC236}">
                <a16:creationId xmlns:a16="http://schemas.microsoft.com/office/drawing/2014/main" id="{D2C45B7C-5A1C-42FE-B510-7F6041F6AD33}"/>
              </a:ext>
            </a:extLst>
          </p:cNvPr>
          <p:cNvSpPr>
            <a:spLocks noGrp="1"/>
          </p:cNvSpPr>
          <p:nvPr>
            <p:ph idx="1"/>
          </p:nvPr>
        </p:nvSpPr>
        <p:spPr/>
        <p:txBody>
          <a:bodyPr/>
          <a:lstStyle/>
          <a:p>
            <a:r>
              <a:rPr lang="en-GB" dirty="0">
                <a:latin typeface="Twinkl Cursive Unlooped" panose="02000000000000000000" pitchFamily="2" charset="0"/>
              </a:rPr>
              <a:t>Encouraging fun written activities at home (stories, lists, lyrics, etc) is a great way to get your child writing at home. Praise effort and creativity as confidence is just as important as accuracy at this stage. </a:t>
            </a:r>
          </a:p>
          <a:p>
            <a:endParaRPr lang="en-GB" dirty="0"/>
          </a:p>
        </p:txBody>
      </p:sp>
      <p:pic>
        <p:nvPicPr>
          <p:cNvPr id="4" name="Picture 3">
            <a:extLst>
              <a:ext uri="{FF2B5EF4-FFF2-40B4-BE49-F238E27FC236}">
                <a16:creationId xmlns:a16="http://schemas.microsoft.com/office/drawing/2014/main" id="{A3110AC6-5BE3-4BF6-B37D-83CE5AEC2560}"/>
              </a:ext>
            </a:extLst>
          </p:cNvPr>
          <p:cNvPicPr>
            <a:picLocks noChangeAspect="1"/>
          </p:cNvPicPr>
          <p:nvPr/>
        </p:nvPicPr>
        <p:blipFill>
          <a:blip r:embed="rId3"/>
          <a:stretch>
            <a:fillRect/>
          </a:stretch>
        </p:blipFill>
        <p:spPr>
          <a:xfrm>
            <a:off x="1115616" y="3169607"/>
            <a:ext cx="2236873" cy="3005091"/>
          </a:xfrm>
          <a:prstGeom prst="rect">
            <a:avLst/>
          </a:prstGeom>
        </p:spPr>
      </p:pic>
      <p:pic>
        <p:nvPicPr>
          <p:cNvPr id="6" name="Picture 5">
            <a:extLst>
              <a:ext uri="{FF2B5EF4-FFF2-40B4-BE49-F238E27FC236}">
                <a16:creationId xmlns:a16="http://schemas.microsoft.com/office/drawing/2014/main" id="{3226DD55-EC29-4C96-A54C-E3AFE9B027C5}"/>
              </a:ext>
            </a:extLst>
          </p:cNvPr>
          <p:cNvPicPr>
            <a:picLocks noChangeAspect="1"/>
          </p:cNvPicPr>
          <p:nvPr/>
        </p:nvPicPr>
        <p:blipFill>
          <a:blip r:embed="rId4"/>
          <a:stretch>
            <a:fillRect/>
          </a:stretch>
        </p:blipFill>
        <p:spPr>
          <a:xfrm>
            <a:off x="3923928" y="3262055"/>
            <a:ext cx="4163378" cy="2934712"/>
          </a:xfrm>
          <a:prstGeom prst="rect">
            <a:avLst/>
          </a:prstGeom>
        </p:spPr>
      </p:pic>
    </p:spTree>
    <p:extLst>
      <p:ext uri="{BB962C8B-B14F-4D97-AF65-F5344CB8AC3E}">
        <p14:creationId xmlns:p14="http://schemas.microsoft.com/office/powerpoint/2010/main" val="10451538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 y="274638"/>
            <a:ext cx="7931224" cy="1143000"/>
          </a:xfrm>
        </p:spPr>
        <p:txBody>
          <a:bodyPr/>
          <a:lstStyle/>
          <a:p>
            <a:pPr algn="ctr"/>
            <a:r>
              <a:rPr lang="en-GB" dirty="0">
                <a:latin typeface="Twinkl Cursive Looped" panose="02000000000000000000" pitchFamily="2" charset="0"/>
                <a:cs typeface="Arial" panose="020B0604020202020204" pitchFamily="34" charset="0"/>
              </a:rPr>
              <a:t>Phonics</a:t>
            </a:r>
          </a:p>
        </p:txBody>
      </p:sp>
      <p:sp>
        <p:nvSpPr>
          <p:cNvPr id="5" name="Content Placeholder 4">
            <a:extLst>
              <a:ext uri="{FF2B5EF4-FFF2-40B4-BE49-F238E27FC236}">
                <a16:creationId xmlns:a16="http://schemas.microsoft.com/office/drawing/2014/main" id="{D2C45B7C-5A1C-42FE-B510-7F6041F6AD33}"/>
              </a:ext>
            </a:extLst>
          </p:cNvPr>
          <p:cNvSpPr>
            <a:spLocks noGrp="1"/>
          </p:cNvSpPr>
          <p:nvPr>
            <p:ph idx="1"/>
          </p:nvPr>
        </p:nvSpPr>
        <p:spPr/>
        <p:txBody>
          <a:bodyPr/>
          <a:lstStyle/>
          <a:p>
            <a:r>
              <a:rPr lang="en-GB" dirty="0">
                <a:latin typeface="Twinkl Cursive Unlooped" panose="02000000000000000000" pitchFamily="2" charset="0"/>
              </a:rPr>
              <a:t>Phonics is taught daily in Year 1. At the beginning of the year, the majority of children will be taught phonics by their class teacher.</a:t>
            </a:r>
          </a:p>
          <a:p>
            <a:r>
              <a:rPr lang="en-GB" dirty="0">
                <a:latin typeface="Twinkl Cursive Unlooped" panose="02000000000000000000" pitchFamily="2" charset="0"/>
              </a:rPr>
              <a:t>Following our Autumn 1 assessment, we will review the children’s progress and regroup them where appropriate. This ensures that the phonics teaching and content delivered are carefully matched to each child’s individual needs and stage of development.</a:t>
            </a:r>
          </a:p>
          <a:p>
            <a:r>
              <a:rPr lang="en-GB" dirty="0">
                <a:latin typeface="Twinkl Cursive Unlooped" panose="02000000000000000000" pitchFamily="2" charset="0"/>
              </a:rPr>
              <a:t>Some children may benefit from a little additional support with their phonics. Mrs Stephens runs a daily ‘Keep-Up’ session in the afternoon, with children identified by their class teacher based on their individual needs.</a:t>
            </a:r>
          </a:p>
        </p:txBody>
      </p:sp>
    </p:spTree>
    <p:extLst>
      <p:ext uri="{BB962C8B-B14F-4D97-AF65-F5344CB8AC3E}">
        <p14:creationId xmlns:p14="http://schemas.microsoft.com/office/powerpoint/2010/main" val="24855904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171400"/>
            <a:ext cx="7931224" cy="1143000"/>
          </a:xfrm>
        </p:spPr>
        <p:txBody>
          <a:bodyPr/>
          <a:lstStyle/>
          <a:p>
            <a:pPr algn="ctr"/>
            <a:r>
              <a:rPr lang="en-GB" dirty="0">
                <a:latin typeface="Twinkl Cursive Looped" panose="02000000000000000000" pitchFamily="2" charset="0"/>
                <a:cs typeface="Arial" panose="020B0604020202020204" pitchFamily="34" charset="0"/>
              </a:rPr>
              <a:t>Mathematics Expectations </a:t>
            </a:r>
          </a:p>
        </p:txBody>
      </p:sp>
      <p:sp>
        <p:nvSpPr>
          <p:cNvPr id="3" name="Content Placeholder 2"/>
          <p:cNvSpPr>
            <a:spLocks noGrp="1"/>
          </p:cNvSpPr>
          <p:nvPr>
            <p:ph idx="1"/>
          </p:nvPr>
        </p:nvSpPr>
        <p:spPr>
          <a:xfrm>
            <a:off x="121216" y="1916832"/>
            <a:ext cx="8843272" cy="3960440"/>
          </a:xfrm>
        </p:spPr>
        <p:txBody>
          <a:bodyPr>
            <a:normAutofit/>
          </a:bodyPr>
          <a:lstStyle/>
          <a:p>
            <a:r>
              <a:rPr lang="en-US" dirty="0">
                <a:latin typeface="Twinkl Cursive Looped" panose="02000000000000000000" pitchFamily="2" charset="0"/>
                <a:cs typeface="Arial" panose="020B0604020202020204" pitchFamily="34" charset="0"/>
              </a:rPr>
              <a:t>By the end of Year 1, </a:t>
            </a:r>
            <a:r>
              <a:rPr lang="en-GB" dirty="0">
                <a:latin typeface="Twinkl Cursive Looped" panose="02000000000000000000" pitchFamily="2" charset="0"/>
                <a:cs typeface="Arial" panose="020B0604020202020204" pitchFamily="34" charset="0"/>
              </a:rPr>
              <a:t>children are expected to develop a strong understanding of numbers and basic arithmetic. They will learn to count forwards and backwards up to 100, recognise numbers up to 20, and write them in both numerals and words. </a:t>
            </a:r>
          </a:p>
          <a:p>
            <a:r>
              <a:rPr lang="en-GB" dirty="0">
                <a:latin typeface="Twinkl Cursive Looped" panose="02000000000000000000" pitchFamily="2" charset="0"/>
                <a:cs typeface="Arial" panose="020B0604020202020204" pitchFamily="34" charset="0"/>
              </a:rPr>
              <a:t>Children will practice simple addition and subtraction, using concrete objects, pictures, and number lines to help solve problems. They will explore number bonds (pairs of numbers that add up to a specific total) and begin to understand the concepts of "more than," "less than," and "equal to." </a:t>
            </a:r>
          </a:p>
          <a:p>
            <a:r>
              <a:rPr lang="en-GB" dirty="0">
                <a:latin typeface="Twinkl Cursive Looped" panose="02000000000000000000" pitchFamily="2" charset="0"/>
                <a:cs typeface="Arial" panose="020B0604020202020204" pitchFamily="34" charset="0"/>
              </a:rPr>
              <a:t>In addition, they will work with basic multiplication and division concepts, learn about shape, measure length, weight, and capacity, and solve simple problems involving time and money.</a:t>
            </a:r>
          </a:p>
        </p:txBody>
      </p:sp>
    </p:spTree>
    <p:extLst>
      <p:ext uri="{BB962C8B-B14F-4D97-AF65-F5344CB8AC3E}">
        <p14:creationId xmlns:p14="http://schemas.microsoft.com/office/powerpoint/2010/main" val="5092424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852" y="260648"/>
            <a:ext cx="9125148" cy="1143000"/>
          </a:xfrm>
        </p:spPr>
        <p:txBody>
          <a:bodyPr>
            <a:normAutofit/>
          </a:bodyPr>
          <a:lstStyle/>
          <a:p>
            <a:pPr algn="ctr"/>
            <a:r>
              <a:rPr lang="en-GB" dirty="0">
                <a:latin typeface="Twinkl Cursive Looped" panose="02000000000000000000" pitchFamily="2" charset="0"/>
                <a:cs typeface="Arial" panose="020B0604020202020204" pitchFamily="34" charset="0"/>
              </a:rPr>
              <a:t>Parental Support: Mathematics </a:t>
            </a:r>
          </a:p>
        </p:txBody>
      </p:sp>
      <p:sp>
        <p:nvSpPr>
          <p:cNvPr id="9" name="Content Placeholder 8">
            <a:extLst>
              <a:ext uri="{FF2B5EF4-FFF2-40B4-BE49-F238E27FC236}">
                <a16:creationId xmlns:a16="http://schemas.microsoft.com/office/drawing/2014/main" id="{D307B042-3835-4DB0-9F2C-039365C80267}"/>
              </a:ext>
            </a:extLst>
          </p:cNvPr>
          <p:cNvSpPr>
            <a:spLocks noGrp="1"/>
          </p:cNvSpPr>
          <p:nvPr>
            <p:ph idx="1"/>
          </p:nvPr>
        </p:nvSpPr>
        <p:spPr/>
        <p:txBody>
          <a:bodyPr/>
          <a:lstStyle/>
          <a:p>
            <a:pPr marL="0" indent="0">
              <a:buNone/>
            </a:pPr>
            <a:r>
              <a:rPr lang="en-GB" dirty="0"/>
              <a:t> </a:t>
            </a:r>
          </a:p>
          <a:p>
            <a:endParaRPr lang="en-GB" dirty="0"/>
          </a:p>
          <a:p>
            <a:endParaRPr lang="en-GB" dirty="0"/>
          </a:p>
          <a:p>
            <a:endParaRPr lang="en-GB" dirty="0"/>
          </a:p>
          <a:p>
            <a:endParaRPr lang="en-GB" dirty="0"/>
          </a:p>
        </p:txBody>
      </p:sp>
      <p:pic>
        <p:nvPicPr>
          <p:cNvPr id="4" name="Picture 3">
            <a:extLst>
              <a:ext uri="{FF2B5EF4-FFF2-40B4-BE49-F238E27FC236}">
                <a16:creationId xmlns:a16="http://schemas.microsoft.com/office/drawing/2014/main" id="{DD561223-DCDF-43FE-A2E9-32B865482AC6}"/>
              </a:ext>
            </a:extLst>
          </p:cNvPr>
          <p:cNvPicPr>
            <a:picLocks noChangeAspect="1"/>
          </p:cNvPicPr>
          <p:nvPr/>
        </p:nvPicPr>
        <p:blipFill rotWithShape="1">
          <a:blip r:embed="rId3"/>
          <a:srcRect l="6688" r="6688"/>
          <a:stretch/>
        </p:blipFill>
        <p:spPr>
          <a:xfrm>
            <a:off x="6732240" y="1881693"/>
            <a:ext cx="2271929" cy="1475299"/>
          </a:xfrm>
          <a:prstGeom prst="rect">
            <a:avLst/>
          </a:prstGeom>
        </p:spPr>
      </p:pic>
      <p:sp>
        <p:nvSpPr>
          <p:cNvPr id="3" name="Rectangle 2">
            <a:extLst>
              <a:ext uri="{FF2B5EF4-FFF2-40B4-BE49-F238E27FC236}">
                <a16:creationId xmlns:a16="http://schemas.microsoft.com/office/drawing/2014/main" id="{A62D241E-A2D7-4D75-96F3-3486D80F26E7}"/>
              </a:ext>
            </a:extLst>
          </p:cNvPr>
          <p:cNvSpPr/>
          <p:nvPr/>
        </p:nvSpPr>
        <p:spPr>
          <a:xfrm>
            <a:off x="53192" y="1861491"/>
            <a:ext cx="6480720" cy="3970318"/>
          </a:xfrm>
          <a:prstGeom prst="rect">
            <a:avLst/>
          </a:prstGeom>
        </p:spPr>
        <p:txBody>
          <a:bodyPr wrap="square">
            <a:spAutoFit/>
          </a:bodyPr>
          <a:lstStyle/>
          <a:p>
            <a:r>
              <a:rPr lang="en-GB" sz="1400" dirty="0">
                <a:latin typeface="Twinkl Cursive Unlooped" panose="02000000000000000000" pitchFamily="2" charset="0"/>
              </a:rPr>
              <a:t>Counting Together: Encourage your child to count forwards and backwards, starting from any number. You can do this while walking, in the car, or during everyday activities. Try counting in 2s, 5s, and 10s for added challenge.</a:t>
            </a:r>
          </a:p>
          <a:p>
            <a:endParaRPr lang="en-GB" sz="1400" dirty="0">
              <a:latin typeface="Twinkl Cursive Unlooped" panose="02000000000000000000" pitchFamily="2" charset="0"/>
            </a:endParaRPr>
          </a:p>
          <a:p>
            <a:r>
              <a:rPr lang="en-GB" sz="1400" dirty="0">
                <a:latin typeface="Twinkl Cursive Unlooped" panose="02000000000000000000" pitchFamily="2" charset="0"/>
              </a:rPr>
              <a:t>Use Everyday Objects: Use items around the house, like toys, food, or buttons, to teach addition and subtraction. For example, “You have 3 apples, and I give you 2 more. How many do you have now?”</a:t>
            </a:r>
          </a:p>
          <a:p>
            <a:endParaRPr lang="en-GB" sz="1400" dirty="0">
              <a:latin typeface="Twinkl Cursive Unlooped" panose="02000000000000000000" pitchFamily="2" charset="0"/>
            </a:endParaRPr>
          </a:p>
          <a:p>
            <a:r>
              <a:rPr lang="en-GB" sz="1400" dirty="0">
                <a:latin typeface="Twinkl Cursive Unlooped" panose="02000000000000000000" pitchFamily="2" charset="0"/>
              </a:rPr>
              <a:t>Practice Number Bonds: Help your child practice number bonds to 10 and 20 (e.g., 5 + 5 = 10, 7 + 3 = 10, etc.). You can make it fun by turning it into a game with cards or dice.</a:t>
            </a:r>
          </a:p>
          <a:p>
            <a:endParaRPr lang="en-GB" sz="1400" dirty="0">
              <a:latin typeface="Twinkl Cursive Unlooped" panose="02000000000000000000" pitchFamily="2" charset="0"/>
            </a:endParaRPr>
          </a:p>
          <a:p>
            <a:r>
              <a:rPr lang="en-GB" sz="1400" dirty="0">
                <a:latin typeface="Twinkl Cursive Unlooped" panose="02000000000000000000" pitchFamily="2" charset="0"/>
              </a:rPr>
              <a:t>Work on Simple Problems: Ask your child simple one-step addition or subtraction questions like, "If you have 7 apples and I take away 3, how many are left?" You can use objects to help them visualise the problem.</a:t>
            </a:r>
          </a:p>
          <a:p>
            <a:endParaRPr lang="en-GB" sz="1400" dirty="0">
              <a:latin typeface="Twinkl Cursive Unlooped" panose="02000000000000000000" pitchFamily="2" charset="0"/>
            </a:endParaRPr>
          </a:p>
          <a:p>
            <a:r>
              <a:rPr lang="en-GB" sz="1400" dirty="0">
                <a:latin typeface="Twinkl Cursive Unlooped" panose="02000000000000000000" pitchFamily="2" charset="0"/>
              </a:rPr>
              <a:t>Use Games and Apps: There are lots of fun, educational maths apps and games that can help your child practice their skills in an interactive way.</a:t>
            </a:r>
          </a:p>
        </p:txBody>
      </p:sp>
      <p:pic>
        <p:nvPicPr>
          <p:cNvPr id="6" name="Picture 5">
            <a:extLst>
              <a:ext uri="{FF2B5EF4-FFF2-40B4-BE49-F238E27FC236}">
                <a16:creationId xmlns:a16="http://schemas.microsoft.com/office/drawing/2014/main" id="{4540A1D8-BD95-49F2-B948-0907D690C30A}"/>
              </a:ext>
            </a:extLst>
          </p:cNvPr>
          <p:cNvPicPr>
            <a:picLocks noChangeAspect="1"/>
          </p:cNvPicPr>
          <p:nvPr/>
        </p:nvPicPr>
        <p:blipFill>
          <a:blip r:embed="rId4"/>
          <a:stretch>
            <a:fillRect/>
          </a:stretch>
        </p:blipFill>
        <p:spPr>
          <a:xfrm>
            <a:off x="6757035" y="3753580"/>
            <a:ext cx="2094811" cy="1115580"/>
          </a:xfrm>
          <a:prstGeom prst="rect">
            <a:avLst/>
          </a:prstGeom>
        </p:spPr>
      </p:pic>
    </p:spTree>
    <p:extLst>
      <p:ext uri="{BB962C8B-B14F-4D97-AF65-F5344CB8AC3E}">
        <p14:creationId xmlns:p14="http://schemas.microsoft.com/office/powerpoint/2010/main" val="20200616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539552" y="29642"/>
            <a:ext cx="7543800" cy="765398"/>
          </a:xfrm>
        </p:spPr>
        <p:txBody>
          <a:bodyPr anchor="t"/>
          <a:lstStyle/>
          <a:p>
            <a:pPr algn="ctr"/>
            <a:r>
              <a:rPr lang="en-GB" dirty="0">
                <a:latin typeface="Twinkl Cursive Looped" panose="02000000000000000000" pitchFamily="2" charset="0"/>
                <a:cs typeface="Arial" panose="020B0604020202020204" pitchFamily="34" charset="0"/>
              </a:rPr>
              <a:t>RSHE Curriculum </a:t>
            </a:r>
          </a:p>
        </p:txBody>
      </p:sp>
      <p:pic>
        <p:nvPicPr>
          <p:cNvPr id="3" name="Picture 2">
            <a:extLst>
              <a:ext uri="{FF2B5EF4-FFF2-40B4-BE49-F238E27FC236}">
                <a16:creationId xmlns:a16="http://schemas.microsoft.com/office/drawing/2014/main" id="{4CACA4FC-9C4E-4413-8B3B-61D1A559398C}"/>
              </a:ext>
            </a:extLst>
          </p:cNvPr>
          <p:cNvPicPr>
            <a:picLocks noChangeAspect="1"/>
          </p:cNvPicPr>
          <p:nvPr/>
        </p:nvPicPr>
        <p:blipFill>
          <a:blip r:embed="rId3"/>
          <a:stretch>
            <a:fillRect/>
          </a:stretch>
        </p:blipFill>
        <p:spPr>
          <a:xfrm>
            <a:off x="8326486" y="81930"/>
            <a:ext cx="780356" cy="780356"/>
          </a:xfrm>
          <a:prstGeom prst="rect">
            <a:avLst/>
          </a:prstGeom>
        </p:spPr>
      </p:pic>
      <p:sp>
        <p:nvSpPr>
          <p:cNvPr id="6" name="TextBox 5">
            <a:extLst>
              <a:ext uri="{FF2B5EF4-FFF2-40B4-BE49-F238E27FC236}">
                <a16:creationId xmlns:a16="http://schemas.microsoft.com/office/drawing/2014/main" id="{1168D6AC-897B-40FA-A066-7BA7892FEAD3}"/>
              </a:ext>
            </a:extLst>
          </p:cNvPr>
          <p:cNvSpPr txBox="1"/>
          <p:nvPr/>
        </p:nvSpPr>
        <p:spPr>
          <a:xfrm>
            <a:off x="30778" y="794802"/>
            <a:ext cx="8933710" cy="6078587"/>
          </a:xfrm>
          <a:prstGeom prst="rect">
            <a:avLst/>
          </a:prstGeom>
          <a:noFill/>
        </p:spPr>
        <p:txBody>
          <a:bodyPr wrap="square" rtlCol="0">
            <a:spAutoFit/>
          </a:bodyPr>
          <a:lstStyle/>
          <a:p>
            <a:r>
              <a:rPr lang="en-GB" sz="1300" dirty="0">
                <a:latin typeface="Twinkl Cursive Looped Thin" panose="02000000000000000000" pitchFamily="2" charset="0"/>
              </a:rPr>
              <a:t>From </a:t>
            </a:r>
            <a:r>
              <a:rPr lang="en-GB" sz="1300" b="1" dirty="0">
                <a:latin typeface="Twinkl Cursive Looped Thin" panose="02000000000000000000" pitchFamily="2" charset="0"/>
              </a:rPr>
              <a:t>September 2026</a:t>
            </a:r>
            <a:r>
              <a:rPr lang="en-GB" sz="1300" dirty="0">
                <a:latin typeface="Twinkl Cursive Looped Thin" panose="02000000000000000000" pitchFamily="2" charset="0"/>
              </a:rPr>
              <a:t>, all schools are required to teach the updated statutory RSHE curriculum. We have updated our </a:t>
            </a:r>
            <a:r>
              <a:rPr lang="en-GB" sz="1300" b="1" dirty="0">
                <a:latin typeface="Twinkl Cursive Looped Thin" panose="02000000000000000000" pitchFamily="2" charset="0"/>
              </a:rPr>
              <a:t>Jigsaw PSHE</a:t>
            </a:r>
            <a:r>
              <a:rPr lang="en-GB" sz="1300" dirty="0">
                <a:latin typeface="Twinkl Cursive Looped Thin" panose="02000000000000000000" pitchFamily="2" charset="0"/>
              </a:rPr>
              <a:t> programme to ensure it fully meets the new Department for Education guidance while continuing to deliver age-appropriate, inclusive and engaging lessons. </a:t>
            </a:r>
          </a:p>
          <a:p>
            <a:endParaRPr lang="en-GB" sz="1200" b="1" dirty="0">
              <a:latin typeface="Twinkl Cursive Looped Thin" panose="02000000000000000000" pitchFamily="2" charset="0"/>
            </a:endParaRPr>
          </a:p>
          <a:p>
            <a:endParaRPr lang="en-GB" sz="1200" b="1" dirty="0">
              <a:latin typeface="Twinkl Cursive Looped Thin" panose="02000000000000000000" pitchFamily="2" charset="0"/>
            </a:endParaRPr>
          </a:p>
          <a:p>
            <a:endParaRPr lang="en-GB" sz="1200" b="1" dirty="0">
              <a:latin typeface="Twinkl Cursive Looped Thin" panose="02000000000000000000" pitchFamily="2" charset="0"/>
            </a:endParaRPr>
          </a:p>
          <a:p>
            <a:endParaRPr lang="en-GB" sz="1200" b="1" dirty="0">
              <a:latin typeface="Twinkl Cursive Looped Thin" panose="02000000000000000000" pitchFamily="2" charset="0"/>
            </a:endParaRPr>
          </a:p>
          <a:p>
            <a:endParaRPr lang="en-GB" sz="1200" b="1" dirty="0">
              <a:latin typeface="Twinkl Cursive Looped Thin" panose="02000000000000000000" pitchFamily="2" charset="0"/>
            </a:endParaRPr>
          </a:p>
          <a:p>
            <a:endParaRPr lang="en-GB" sz="1200" b="1" dirty="0">
              <a:latin typeface="Twinkl Cursive Looped Thin" panose="02000000000000000000" pitchFamily="2" charset="0"/>
            </a:endParaRPr>
          </a:p>
          <a:p>
            <a:endParaRPr lang="en-GB" sz="1200" b="1" dirty="0">
              <a:latin typeface="Twinkl Cursive Looped Thin" panose="02000000000000000000" pitchFamily="2" charset="0"/>
            </a:endParaRPr>
          </a:p>
          <a:p>
            <a:endParaRPr lang="en-GB" sz="1200" b="1" dirty="0">
              <a:latin typeface="Twinkl Cursive Looped Thin" panose="02000000000000000000" pitchFamily="2" charset="0"/>
            </a:endParaRPr>
          </a:p>
          <a:p>
            <a:endParaRPr lang="en-GB" sz="1200" b="1" dirty="0">
              <a:latin typeface="Twinkl Cursive Looped Thin" panose="02000000000000000000" pitchFamily="2" charset="0"/>
            </a:endParaRPr>
          </a:p>
          <a:p>
            <a:endParaRPr lang="en-GB" sz="1200" b="1" dirty="0">
              <a:latin typeface="Twinkl Cursive Looped Thin" panose="02000000000000000000" pitchFamily="2" charset="0"/>
            </a:endParaRPr>
          </a:p>
          <a:p>
            <a:endParaRPr lang="en-GB" sz="1200" b="1" dirty="0">
              <a:latin typeface="Twinkl Cursive Looped Thin" panose="02000000000000000000" pitchFamily="2" charset="0"/>
            </a:endParaRPr>
          </a:p>
          <a:p>
            <a:endParaRPr lang="en-GB" sz="1200" b="1" dirty="0">
              <a:latin typeface="Twinkl Cursive Looped Thin" panose="02000000000000000000" pitchFamily="2" charset="0"/>
            </a:endParaRPr>
          </a:p>
          <a:p>
            <a:endParaRPr lang="en-GB" sz="1200" b="1" dirty="0">
              <a:latin typeface="Twinkl Cursive Looped Thin" panose="02000000000000000000" pitchFamily="2" charset="0"/>
            </a:endParaRPr>
          </a:p>
          <a:p>
            <a:endParaRPr lang="en-GB" sz="1200" b="1" dirty="0">
              <a:latin typeface="Twinkl Cursive Looped Thin" panose="02000000000000000000" pitchFamily="2" charset="0"/>
            </a:endParaRPr>
          </a:p>
          <a:p>
            <a:endParaRPr lang="en-GB" sz="1200" b="1" dirty="0">
              <a:latin typeface="Twinkl Cursive Looped Thin" panose="02000000000000000000" pitchFamily="2" charset="0"/>
            </a:endParaRPr>
          </a:p>
          <a:p>
            <a:endParaRPr lang="en-GB" sz="1200" b="1" dirty="0">
              <a:latin typeface="Twinkl Cursive Looped Thin" panose="02000000000000000000" pitchFamily="2" charset="0"/>
            </a:endParaRPr>
          </a:p>
          <a:p>
            <a:r>
              <a:rPr lang="en-GB" sz="1300" b="1" dirty="0">
                <a:latin typeface="Twinkl Cursive Looped Thin" panose="02000000000000000000" pitchFamily="2" charset="0"/>
              </a:rPr>
              <a:t>How we teach RSHE</a:t>
            </a:r>
          </a:p>
          <a:p>
            <a:r>
              <a:rPr lang="en-GB" sz="1300" dirty="0">
                <a:latin typeface="Twinkl Cursive Looped Thin" panose="02000000000000000000" pitchFamily="2" charset="0"/>
              </a:rPr>
              <a:t>Our lessons are delivered through the </a:t>
            </a:r>
            <a:r>
              <a:rPr lang="en-GB" sz="1300" b="1" dirty="0">
                <a:latin typeface="Twinkl Cursive Looped Thin" panose="02000000000000000000" pitchFamily="2" charset="0"/>
              </a:rPr>
              <a:t>Jigsaw PSHE</a:t>
            </a:r>
            <a:r>
              <a:rPr lang="en-GB" sz="1300" dirty="0">
                <a:latin typeface="Twinkl Cursive Looped Thin" panose="02000000000000000000" pitchFamily="2" charset="0"/>
              </a:rPr>
              <a:t> programme and are designed to:</a:t>
            </a:r>
          </a:p>
          <a:p>
            <a:pPr>
              <a:buFont typeface="Arial" panose="020B0604020202020204" pitchFamily="34" charset="0"/>
              <a:buChar char="•"/>
            </a:pPr>
            <a:r>
              <a:rPr lang="en-GB" sz="1300" dirty="0">
                <a:latin typeface="Twinkl Cursive Looped Thin" panose="02000000000000000000" pitchFamily="2" charset="0"/>
              </a:rPr>
              <a:t>build confidence and resilience </a:t>
            </a:r>
          </a:p>
          <a:p>
            <a:pPr>
              <a:buFont typeface="Arial" panose="020B0604020202020204" pitchFamily="34" charset="0"/>
              <a:buChar char="•"/>
            </a:pPr>
            <a:r>
              <a:rPr lang="en-GB" sz="1300" dirty="0">
                <a:latin typeface="Twinkl Cursive Looped Thin" panose="02000000000000000000" pitchFamily="2" charset="0"/>
              </a:rPr>
              <a:t>help children keep themselves safe </a:t>
            </a:r>
          </a:p>
          <a:p>
            <a:pPr>
              <a:buFont typeface="Arial" panose="020B0604020202020204" pitchFamily="34" charset="0"/>
              <a:buChar char="•"/>
            </a:pPr>
            <a:r>
              <a:rPr lang="en-GB" sz="1300" dirty="0">
                <a:latin typeface="Twinkl Cursive Looped Thin" panose="02000000000000000000" pitchFamily="2" charset="0"/>
              </a:rPr>
              <a:t>encourage respectful, healthy relationships </a:t>
            </a:r>
          </a:p>
          <a:p>
            <a:pPr>
              <a:buFont typeface="Arial" panose="020B0604020202020204" pitchFamily="34" charset="0"/>
              <a:buChar char="•"/>
            </a:pPr>
            <a:r>
              <a:rPr lang="en-GB" sz="1300" dirty="0">
                <a:latin typeface="Twinkl Cursive Looped Thin" panose="02000000000000000000" pitchFamily="2" charset="0"/>
              </a:rPr>
              <a:t>prepare children for life in modern Britain </a:t>
            </a:r>
          </a:p>
          <a:p>
            <a:pPr>
              <a:buFont typeface="Arial" panose="020B0604020202020204" pitchFamily="34" charset="0"/>
              <a:buChar char="•"/>
            </a:pPr>
            <a:r>
              <a:rPr lang="en-GB" sz="1300" dirty="0">
                <a:latin typeface="Twinkl Cursive Looped Thin" panose="02000000000000000000" pitchFamily="2" charset="0"/>
              </a:rPr>
              <a:t>provide a safe environment where pupils can ask questions and discuss important issues appropriately. </a:t>
            </a:r>
          </a:p>
          <a:p>
            <a:pPr>
              <a:buFont typeface="Arial" panose="020B0604020202020204" pitchFamily="34" charset="0"/>
              <a:buChar char="•"/>
            </a:pPr>
            <a:endParaRPr lang="en-GB" sz="1300" dirty="0">
              <a:latin typeface="Twinkl Cursive Looped Thin" panose="02000000000000000000" pitchFamily="2" charset="0"/>
            </a:endParaRPr>
          </a:p>
          <a:p>
            <a:r>
              <a:rPr lang="en-GB" sz="1300" b="1" dirty="0">
                <a:latin typeface="Twinkl Cursive Looped Thin" panose="02000000000000000000" pitchFamily="2" charset="0"/>
              </a:rPr>
              <a:t>Further information</a:t>
            </a:r>
            <a:r>
              <a:rPr lang="en-GB" sz="1300" dirty="0">
                <a:latin typeface="Twinkl Cursive Looped Thin" panose="02000000000000000000" pitchFamily="2" charset="0"/>
              </a:rPr>
              <a:t>, including our curriculum overview and parent resources, will be available on the school website and parents are always welcome to speak to their child's class teacher or the PSHE lead with any questions.</a:t>
            </a:r>
          </a:p>
          <a:p>
            <a:endParaRPr lang="en-GB" sz="2800" dirty="0"/>
          </a:p>
        </p:txBody>
      </p:sp>
      <p:sp>
        <p:nvSpPr>
          <p:cNvPr id="10" name="TextBox 9">
            <a:extLst>
              <a:ext uri="{FF2B5EF4-FFF2-40B4-BE49-F238E27FC236}">
                <a16:creationId xmlns:a16="http://schemas.microsoft.com/office/drawing/2014/main" id="{EA12948C-5A9F-48BF-84EA-4313BA9FB038}"/>
              </a:ext>
            </a:extLst>
          </p:cNvPr>
          <p:cNvSpPr txBox="1"/>
          <p:nvPr/>
        </p:nvSpPr>
        <p:spPr>
          <a:xfrm>
            <a:off x="107504" y="1484784"/>
            <a:ext cx="8928992" cy="4508927"/>
          </a:xfrm>
          <a:prstGeom prst="rect">
            <a:avLst/>
          </a:prstGeom>
          <a:noFill/>
        </p:spPr>
        <p:txBody>
          <a:bodyPr wrap="square" numCol="2">
            <a:spAutoFit/>
          </a:bodyPr>
          <a:lstStyle/>
          <a:p>
            <a:r>
              <a:rPr lang="en-GB" sz="1300" b="1" dirty="0">
                <a:latin typeface="Twinkl Cursive Looped Thin" panose="02000000000000000000" pitchFamily="2" charset="0"/>
              </a:rPr>
              <a:t>What has changed?</a:t>
            </a:r>
          </a:p>
          <a:p>
            <a:pPr>
              <a:buFont typeface="Arial" panose="020B0604020202020204" pitchFamily="34" charset="0"/>
              <a:buChar char="•"/>
            </a:pPr>
            <a:r>
              <a:rPr lang="en-GB" sz="1300" b="1" dirty="0">
                <a:latin typeface="Twinkl Cursive Looped Thin" panose="02000000000000000000" pitchFamily="2" charset="0"/>
              </a:rPr>
              <a:t>Online safety has been strengthened</a:t>
            </a:r>
            <a:r>
              <a:rPr lang="en-GB" sz="1300" dirty="0">
                <a:latin typeface="Twinkl Cursive Looped Thin" panose="02000000000000000000" pitchFamily="2" charset="0"/>
              </a:rPr>
              <a:t>, including: AI and deepfakes , online scams and misinformation, healthy online relationships and digital footprints and privacy </a:t>
            </a:r>
          </a:p>
          <a:p>
            <a:pPr>
              <a:buFont typeface="Arial" panose="020B0604020202020204" pitchFamily="34" charset="0"/>
              <a:buChar char="•"/>
            </a:pPr>
            <a:r>
              <a:rPr lang="en-GB" sz="1300" dirty="0">
                <a:latin typeface="Twinkl Cursive Looped Thin" panose="02000000000000000000" pitchFamily="2" charset="0"/>
              </a:rPr>
              <a:t>Greater emphasis on </a:t>
            </a:r>
            <a:r>
              <a:rPr lang="en-GB" sz="1300" b="1" dirty="0">
                <a:latin typeface="Twinkl Cursive Looped Thin" panose="02000000000000000000" pitchFamily="2" charset="0"/>
              </a:rPr>
              <a:t>respectful relationships</a:t>
            </a:r>
            <a:r>
              <a:rPr lang="en-GB" sz="1300" dirty="0">
                <a:latin typeface="Twinkl Cursive Looped Thin" panose="02000000000000000000" pitchFamily="2" charset="0"/>
              </a:rPr>
              <a:t>, kindness and recognising unhealthy or harmful behaviour. </a:t>
            </a:r>
          </a:p>
          <a:p>
            <a:pPr>
              <a:buFont typeface="Arial" panose="020B0604020202020204" pitchFamily="34" charset="0"/>
              <a:buChar char="•"/>
            </a:pPr>
            <a:r>
              <a:rPr lang="en-GB" sz="1300" dirty="0">
                <a:latin typeface="Twinkl Cursive Looped Thin" panose="02000000000000000000" pitchFamily="2" charset="0"/>
              </a:rPr>
              <a:t>Children will develop a stronger understanding of </a:t>
            </a:r>
            <a:r>
              <a:rPr lang="en-GB" sz="1300" b="1" dirty="0">
                <a:latin typeface="Twinkl Cursive Looped Thin" panose="02000000000000000000" pitchFamily="2" charset="0"/>
              </a:rPr>
              <a:t>consent</a:t>
            </a:r>
            <a:r>
              <a:rPr lang="en-GB" sz="1300" dirty="0">
                <a:latin typeface="Twinkl Cursive Looped Thin" panose="02000000000000000000" pitchFamily="2" charset="0"/>
              </a:rPr>
              <a:t>, personal boundaries and seeking help from trusted adults. </a:t>
            </a:r>
          </a:p>
          <a:p>
            <a:pPr>
              <a:buFont typeface="Arial" panose="020B0604020202020204" pitchFamily="34" charset="0"/>
              <a:buChar char="•"/>
            </a:pPr>
            <a:r>
              <a:rPr lang="en-GB" sz="1300" dirty="0">
                <a:latin typeface="Twinkl Cursive Looped Thin" panose="02000000000000000000" pitchFamily="2" charset="0"/>
              </a:rPr>
              <a:t>Health education now includes more learning about: mental wellbeing, managing emotions, healthy lifestyles, body changes and puberty (</a:t>
            </a:r>
            <a:r>
              <a:rPr lang="en-GB" sz="1300" b="1" dirty="0">
                <a:latin typeface="Twinkl Cursive Looped Thin" panose="02000000000000000000" pitchFamily="2" charset="0"/>
              </a:rPr>
              <a:t>age appropriate</a:t>
            </a:r>
            <a:r>
              <a:rPr lang="en-GB" sz="1300" dirty="0">
                <a:latin typeface="Twinkl Cursive Looped Thin" panose="02000000000000000000" pitchFamily="2" charset="0"/>
              </a:rPr>
              <a:t>) </a:t>
            </a:r>
          </a:p>
          <a:p>
            <a:pPr>
              <a:buFont typeface="Arial" panose="020B0604020202020204" pitchFamily="34" charset="0"/>
              <a:buChar char="•"/>
            </a:pPr>
            <a:r>
              <a:rPr lang="en-GB" sz="1300" dirty="0">
                <a:latin typeface="Twinkl Cursive Looped Thin" panose="02000000000000000000" pitchFamily="2" charset="0"/>
              </a:rPr>
              <a:t>Lessons continue to promote </a:t>
            </a:r>
            <a:r>
              <a:rPr lang="en-GB" sz="1300" b="1" dirty="0">
                <a:latin typeface="Twinkl Cursive Looped Thin" panose="02000000000000000000" pitchFamily="2" charset="0"/>
              </a:rPr>
              <a:t>equality, inclusion, diversity and respect</a:t>
            </a:r>
            <a:r>
              <a:rPr lang="en-GB" sz="1300" dirty="0">
                <a:latin typeface="Twinkl Cursive Looped Thin" panose="02000000000000000000" pitchFamily="2" charset="0"/>
              </a:rPr>
              <a:t> for all. </a:t>
            </a:r>
          </a:p>
          <a:p>
            <a:pPr>
              <a:buFont typeface="Arial" panose="020B0604020202020204" pitchFamily="34" charset="0"/>
              <a:buChar char="•"/>
            </a:pPr>
            <a:endParaRPr lang="en-GB" sz="1300" dirty="0">
              <a:latin typeface="Twinkl Cursive Looped Thin" panose="02000000000000000000" pitchFamily="2" charset="0"/>
            </a:endParaRPr>
          </a:p>
          <a:p>
            <a:pPr>
              <a:buFont typeface="Arial" panose="020B0604020202020204" pitchFamily="34" charset="0"/>
              <a:buChar char="•"/>
            </a:pPr>
            <a:endParaRPr lang="en-GB" sz="1300" dirty="0">
              <a:latin typeface="Twinkl Cursive Looped Thin" panose="02000000000000000000" pitchFamily="2" charset="0"/>
            </a:endParaRPr>
          </a:p>
          <a:p>
            <a:pPr>
              <a:buFont typeface="Arial" panose="020B0604020202020204" pitchFamily="34" charset="0"/>
              <a:buChar char="•"/>
            </a:pPr>
            <a:endParaRPr lang="en-GB" sz="1300" dirty="0">
              <a:latin typeface="Twinkl Cursive Looped Thin" panose="02000000000000000000" pitchFamily="2" charset="0"/>
            </a:endParaRPr>
          </a:p>
          <a:p>
            <a:pPr>
              <a:buFont typeface="Arial" panose="020B0604020202020204" pitchFamily="34" charset="0"/>
              <a:buChar char="•"/>
            </a:pPr>
            <a:endParaRPr lang="en-GB" sz="1300" dirty="0">
              <a:latin typeface="Twinkl Cursive Looped Thin" panose="02000000000000000000" pitchFamily="2" charset="0"/>
            </a:endParaRPr>
          </a:p>
          <a:p>
            <a:pPr>
              <a:buFont typeface="Arial" panose="020B0604020202020204" pitchFamily="34" charset="0"/>
              <a:buChar char="•"/>
            </a:pPr>
            <a:endParaRPr lang="en-GB" sz="1300" dirty="0">
              <a:latin typeface="Twinkl Cursive Looped Thin" panose="02000000000000000000" pitchFamily="2" charset="0"/>
            </a:endParaRPr>
          </a:p>
          <a:p>
            <a:pPr>
              <a:buFont typeface="Arial" panose="020B0604020202020204" pitchFamily="34" charset="0"/>
              <a:buChar char="•"/>
            </a:pPr>
            <a:endParaRPr lang="en-GB" sz="1300" dirty="0">
              <a:latin typeface="Twinkl Cursive Looped Thin" panose="02000000000000000000" pitchFamily="2" charset="0"/>
            </a:endParaRPr>
          </a:p>
          <a:p>
            <a:pPr>
              <a:buFont typeface="Arial" panose="020B0604020202020204" pitchFamily="34" charset="0"/>
              <a:buChar char="•"/>
            </a:pPr>
            <a:endParaRPr lang="en-GB" sz="1300" dirty="0">
              <a:latin typeface="Twinkl Cursive Looped Thin" panose="02000000000000000000" pitchFamily="2" charset="0"/>
            </a:endParaRPr>
          </a:p>
          <a:p>
            <a:pPr>
              <a:buFont typeface="Arial" panose="020B0604020202020204" pitchFamily="34" charset="0"/>
              <a:buChar char="•"/>
            </a:pPr>
            <a:endParaRPr lang="en-GB" sz="1300" dirty="0">
              <a:latin typeface="Twinkl Cursive Looped Thin" panose="02000000000000000000" pitchFamily="2" charset="0"/>
            </a:endParaRPr>
          </a:p>
          <a:p>
            <a:pPr>
              <a:buFont typeface="Arial" panose="020B0604020202020204" pitchFamily="34" charset="0"/>
              <a:buChar char="•"/>
            </a:pPr>
            <a:endParaRPr lang="en-GB" sz="1300" dirty="0">
              <a:latin typeface="Twinkl Cursive Looped Thin" panose="02000000000000000000" pitchFamily="2" charset="0"/>
            </a:endParaRPr>
          </a:p>
          <a:p>
            <a:r>
              <a:rPr lang="en-GB" sz="1300" b="1" dirty="0">
                <a:latin typeface="Twinkl Cursive Looped Thin" panose="02000000000000000000" pitchFamily="2" charset="0"/>
              </a:rPr>
              <a:t>What stays the same?</a:t>
            </a:r>
          </a:p>
          <a:p>
            <a:pPr>
              <a:buFont typeface="Arial" panose="020B0604020202020204" pitchFamily="34" charset="0"/>
              <a:buChar char="•"/>
            </a:pPr>
            <a:r>
              <a:rPr lang="en-GB" sz="1300" dirty="0">
                <a:latin typeface="Twinkl Cursive Looped Thin" panose="02000000000000000000" pitchFamily="2" charset="0"/>
              </a:rPr>
              <a:t>Lessons remain </a:t>
            </a:r>
            <a:r>
              <a:rPr lang="en-GB" sz="1300" b="1" dirty="0">
                <a:latin typeface="Twinkl Cursive Looped Thin" panose="02000000000000000000" pitchFamily="2" charset="0"/>
              </a:rPr>
              <a:t>age appropriate</a:t>
            </a:r>
            <a:r>
              <a:rPr lang="en-GB" sz="1300" dirty="0">
                <a:latin typeface="Twinkl Cursive Looped Thin" panose="02000000000000000000" pitchFamily="2" charset="0"/>
              </a:rPr>
              <a:t> and carefully sequenced from Year 1 to Year 6. </a:t>
            </a:r>
          </a:p>
          <a:p>
            <a:pPr>
              <a:buFont typeface="Arial" panose="020B0604020202020204" pitchFamily="34" charset="0"/>
              <a:buChar char="•"/>
            </a:pPr>
            <a:r>
              <a:rPr lang="en-GB" sz="1300" dirty="0">
                <a:latin typeface="Twinkl Cursive Looped Thin" panose="02000000000000000000" pitchFamily="2" charset="0"/>
              </a:rPr>
              <a:t>Relationships Education and Health Education are </a:t>
            </a:r>
            <a:r>
              <a:rPr lang="en-GB" sz="1300" b="1" dirty="0">
                <a:latin typeface="Twinkl Cursive Looped Thin" panose="02000000000000000000" pitchFamily="2" charset="0"/>
              </a:rPr>
              <a:t>statutory</a:t>
            </a:r>
            <a:r>
              <a:rPr lang="en-GB" sz="1300" dirty="0">
                <a:latin typeface="Twinkl Cursive Looped Thin" panose="02000000000000000000" pitchFamily="2" charset="0"/>
              </a:rPr>
              <a:t> for all primary pupils. </a:t>
            </a:r>
          </a:p>
          <a:p>
            <a:pPr>
              <a:buFont typeface="Arial" panose="020B0604020202020204" pitchFamily="34" charset="0"/>
              <a:buChar char="•"/>
            </a:pPr>
            <a:r>
              <a:rPr lang="en-GB" sz="1300" dirty="0">
                <a:latin typeface="Twinkl Cursive Looped Thin" panose="02000000000000000000" pitchFamily="2" charset="0"/>
              </a:rPr>
              <a:t>Parents retain the </a:t>
            </a:r>
            <a:r>
              <a:rPr lang="en-GB" sz="1300" b="1" dirty="0">
                <a:latin typeface="Twinkl Cursive Looped Thin" panose="02000000000000000000" pitchFamily="2" charset="0"/>
              </a:rPr>
              <a:t>right to request withdrawal from the non-statutory Sex Education lessons</a:t>
            </a:r>
            <a:r>
              <a:rPr lang="en-GB" sz="1300" dirty="0">
                <a:latin typeface="Twinkl Cursive Looped Thin" panose="02000000000000000000" pitchFamily="2" charset="0"/>
              </a:rPr>
              <a:t> that are beyond the National Curriculum for Science. </a:t>
            </a:r>
          </a:p>
          <a:p>
            <a:pPr>
              <a:buFont typeface="Arial" panose="020B0604020202020204" pitchFamily="34" charset="0"/>
              <a:buChar char="•"/>
            </a:pPr>
            <a:r>
              <a:rPr lang="en-GB" sz="1300" dirty="0">
                <a:latin typeface="Twinkl Cursive Looped Thin" panose="02000000000000000000" pitchFamily="2" charset="0"/>
              </a:rPr>
              <a:t>Science lessons about human growth, reproduction and puberty remain part of the </a:t>
            </a:r>
            <a:r>
              <a:rPr lang="en-GB" sz="1300" b="1" dirty="0">
                <a:latin typeface="Twinkl Cursive Looped Thin" panose="02000000000000000000" pitchFamily="2" charset="0"/>
              </a:rPr>
              <a:t>National Curriculum</a:t>
            </a:r>
            <a:r>
              <a:rPr lang="en-GB" sz="1300" dirty="0">
                <a:latin typeface="Twinkl Cursive Looped Thin" panose="02000000000000000000" pitchFamily="2" charset="0"/>
              </a:rPr>
              <a:t> and cannot be withdrawn from. </a:t>
            </a:r>
          </a:p>
        </p:txBody>
      </p:sp>
      <p:pic>
        <p:nvPicPr>
          <p:cNvPr id="1026" name="Picture 2" descr="PSHE Primary">
            <a:extLst>
              <a:ext uri="{FF2B5EF4-FFF2-40B4-BE49-F238E27FC236}">
                <a16:creationId xmlns:a16="http://schemas.microsoft.com/office/drawing/2014/main" id="{6381291B-7C83-4245-B22A-BF65EDC8171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44208" y="4005064"/>
            <a:ext cx="2268252" cy="12961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65307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9392"/>
            <a:ext cx="9106842" cy="1143000"/>
          </a:xfrm>
        </p:spPr>
        <p:txBody>
          <a:bodyPr/>
          <a:lstStyle/>
          <a:p>
            <a:pPr algn="ctr"/>
            <a:r>
              <a:rPr lang="en-GB" dirty="0">
                <a:latin typeface="Twinkl Cursive Looped" panose="02000000000000000000" pitchFamily="2" charset="0"/>
                <a:cs typeface="Arial" panose="020B0604020202020204" pitchFamily="34" charset="0"/>
              </a:rPr>
              <a:t>Homework </a:t>
            </a:r>
          </a:p>
        </p:txBody>
      </p:sp>
      <p:pic>
        <p:nvPicPr>
          <p:cNvPr id="3" name="Picture 2">
            <a:extLst>
              <a:ext uri="{FF2B5EF4-FFF2-40B4-BE49-F238E27FC236}">
                <a16:creationId xmlns:a16="http://schemas.microsoft.com/office/drawing/2014/main" id="{4CACA4FC-9C4E-4413-8B3B-61D1A559398C}"/>
              </a:ext>
            </a:extLst>
          </p:cNvPr>
          <p:cNvPicPr>
            <a:picLocks noChangeAspect="1"/>
          </p:cNvPicPr>
          <p:nvPr/>
        </p:nvPicPr>
        <p:blipFill>
          <a:blip r:embed="rId3"/>
          <a:stretch>
            <a:fillRect/>
          </a:stretch>
        </p:blipFill>
        <p:spPr>
          <a:xfrm>
            <a:off x="8326486" y="81930"/>
            <a:ext cx="780356" cy="780356"/>
          </a:xfrm>
          <a:prstGeom prst="rect">
            <a:avLst/>
          </a:prstGeom>
        </p:spPr>
      </p:pic>
      <p:sp>
        <p:nvSpPr>
          <p:cNvPr id="6" name="Content Placeholder 5">
            <a:extLst>
              <a:ext uri="{FF2B5EF4-FFF2-40B4-BE49-F238E27FC236}">
                <a16:creationId xmlns:a16="http://schemas.microsoft.com/office/drawing/2014/main" id="{F4BD9CE6-7034-4CDA-8725-BABAFF6C714D}"/>
              </a:ext>
            </a:extLst>
          </p:cNvPr>
          <p:cNvSpPr>
            <a:spLocks noGrp="1"/>
          </p:cNvSpPr>
          <p:nvPr>
            <p:ph idx="1"/>
          </p:nvPr>
        </p:nvSpPr>
        <p:spPr/>
        <p:txBody>
          <a:bodyPr/>
          <a:lstStyle/>
          <a:p>
            <a:r>
              <a:rPr lang="en-GB" dirty="0">
                <a:latin typeface="Twinkl Cursive Unlooped" panose="02000000000000000000" pitchFamily="2" charset="0"/>
              </a:rPr>
              <a:t>Homework will be sent out weekly every Friday. This will be a piece of work to consolidate the learning taking place in school and will cover a range of subjects over the weeks.</a:t>
            </a:r>
          </a:p>
          <a:p>
            <a:endParaRPr lang="en-GB" dirty="0">
              <a:latin typeface="Twinkl Cursive Unlooped" panose="02000000000000000000" pitchFamily="2" charset="0"/>
            </a:endParaRPr>
          </a:p>
          <a:p>
            <a:r>
              <a:rPr lang="en-GB" dirty="0">
                <a:latin typeface="Twinkl Cursive Unlooped" panose="02000000000000000000" pitchFamily="2" charset="0"/>
              </a:rPr>
              <a:t>This should not be onerous and should take no longer than 20 minutes. </a:t>
            </a:r>
          </a:p>
          <a:p>
            <a:endParaRPr lang="en-GB" dirty="0"/>
          </a:p>
        </p:txBody>
      </p:sp>
    </p:spTree>
    <p:extLst>
      <p:ext uri="{BB962C8B-B14F-4D97-AF65-F5344CB8AC3E}">
        <p14:creationId xmlns:p14="http://schemas.microsoft.com/office/powerpoint/2010/main" val="33863164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C0F7BE1E-64CB-4CF7-93B9-3479AF4E5050}"/>
              </a:ext>
            </a:extLst>
          </p:cNvPr>
          <p:cNvSpPr>
            <a:spLocks noGrp="1"/>
          </p:cNvSpPr>
          <p:nvPr>
            <p:ph type="title"/>
          </p:nvPr>
        </p:nvSpPr>
        <p:spPr>
          <a:xfrm>
            <a:off x="0" y="274638"/>
            <a:ext cx="9144000" cy="1143000"/>
          </a:xfrm>
        </p:spPr>
        <p:txBody>
          <a:bodyPr/>
          <a:lstStyle/>
          <a:p>
            <a:pPr algn="ctr"/>
            <a:r>
              <a:rPr lang="en-GB" dirty="0">
                <a:latin typeface="Twinkl Cursive Looped" panose="02000000000000000000" pitchFamily="2" charset="0"/>
                <a:cs typeface="Arial" panose="020B0604020202020204" pitchFamily="34" charset="0"/>
              </a:rPr>
              <a:t>Keeping in Touch</a:t>
            </a:r>
          </a:p>
        </p:txBody>
      </p:sp>
      <p:sp>
        <p:nvSpPr>
          <p:cNvPr id="6" name="Content Placeholder 5">
            <a:extLst>
              <a:ext uri="{FF2B5EF4-FFF2-40B4-BE49-F238E27FC236}">
                <a16:creationId xmlns:a16="http://schemas.microsoft.com/office/drawing/2014/main" id="{BF6593F9-AF39-4639-B907-4AF6429F8255}"/>
              </a:ext>
            </a:extLst>
          </p:cNvPr>
          <p:cNvSpPr>
            <a:spLocks noGrp="1"/>
          </p:cNvSpPr>
          <p:nvPr>
            <p:ph idx="1"/>
          </p:nvPr>
        </p:nvSpPr>
        <p:spPr>
          <a:xfrm>
            <a:off x="396787" y="2996952"/>
            <a:ext cx="8589837" cy="4048603"/>
          </a:xfrm>
        </p:spPr>
        <p:txBody>
          <a:bodyPr>
            <a:normAutofit/>
          </a:bodyPr>
          <a:lstStyle/>
          <a:p>
            <a:pPr marL="114300" indent="0" algn="ctr">
              <a:buNone/>
            </a:pPr>
            <a:endParaRPr lang="en-GB" dirty="0"/>
          </a:p>
          <a:p>
            <a:pPr marL="114300" indent="0" algn="ctr">
              <a:buNone/>
            </a:pPr>
            <a:endParaRPr lang="en-GB" dirty="0"/>
          </a:p>
          <a:p>
            <a:pPr marL="114300" indent="0" algn="ctr">
              <a:buNone/>
            </a:pPr>
            <a:endParaRPr lang="en-GB" dirty="0"/>
          </a:p>
          <a:p>
            <a:pPr marL="114300" indent="0" algn="ctr">
              <a:buNone/>
            </a:pPr>
            <a:endParaRPr lang="en-GB" dirty="0"/>
          </a:p>
          <a:p>
            <a:pPr marL="114300" indent="0" algn="ctr">
              <a:buNone/>
            </a:pPr>
            <a:endParaRPr lang="en-GB" dirty="0"/>
          </a:p>
          <a:p>
            <a:pPr marL="114300" indent="0" algn="ctr">
              <a:buNone/>
            </a:pPr>
            <a:r>
              <a:rPr lang="en-GB" sz="1800" dirty="0"/>
              <a:t>If you need to contact us, email the school office at </a:t>
            </a:r>
            <a:r>
              <a:rPr lang="en-GB" sz="1800" dirty="0">
                <a:hlinkClick r:id="rId3"/>
              </a:rPr>
              <a:t>office@barnfields.staffs.sch.uk</a:t>
            </a:r>
            <a:r>
              <a:rPr lang="en-GB" sz="1800" dirty="0"/>
              <a:t>. Your email will be acknowledged and actioned, with a response back within 48 hours.  For urgent messages, please contact the school office, who will inform the necessary staff immediately. </a:t>
            </a:r>
          </a:p>
          <a:p>
            <a:pPr marL="114300" indent="0" algn="ctr">
              <a:buNone/>
            </a:pPr>
            <a:r>
              <a:rPr lang="en-GB" dirty="0"/>
              <a:t> </a:t>
            </a:r>
          </a:p>
        </p:txBody>
      </p:sp>
      <p:sp>
        <p:nvSpPr>
          <p:cNvPr id="7" name="Rectangle 6">
            <a:extLst>
              <a:ext uri="{FF2B5EF4-FFF2-40B4-BE49-F238E27FC236}">
                <a16:creationId xmlns:a16="http://schemas.microsoft.com/office/drawing/2014/main" id="{23449220-E2C8-4599-8670-415EC91A338C}"/>
              </a:ext>
            </a:extLst>
          </p:cNvPr>
          <p:cNvSpPr/>
          <p:nvPr/>
        </p:nvSpPr>
        <p:spPr>
          <a:xfrm>
            <a:off x="-25830" y="1844824"/>
            <a:ext cx="9012455" cy="1446550"/>
          </a:xfrm>
          <a:prstGeom prst="rect">
            <a:avLst/>
          </a:prstGeom>
        </p:spPr>
        <p:txBody>
          <a:bodyPr wrap="square">
            <a:spAutoFit/>
          </a:bodyPr>
          <a:lstStyle/>
          <a:p>
            <a:pPr marL="114300" indent="0" algn="ctr">
              <a:buNone/>
            </a:pPr>
            <a:r>
              <a:rPr lang="en-GB" sz="2200" dirty="0"/>
              <a:t>Email: </a:t>
            </a:r>
            <a:r>
              <a:rPr lang="en-GB" sz="2200" dirty="0">
                <a:hlinkClick r:id="rId3"/>
              </a:rPr>
              <a:t>office@barnfields.staffs.sch.uk</a:t>
            </a:r>
            <a:endParaRPr lang="en-GB" sz="2200" dirty="0"/>
          </a:p>
          <a:p>
            <a:pPr marL="114300" indent="0" algn="ctr">
              <a:buNone/>
            </a:pPr>
            <a:r>
              <a:rPr lang="en-GB" sz="2200" dirty="0"/>
              <a:t>Mr Ball: </a:t>
            </a:r>
            <a:r>
              <a:rPr lang="en-GB" sz="2200" dirty="0">
                <a:hlinkClick r:id="rId4"/>
              </a:rPr>
              <a:t>headteacher@barnfields.staffs.sch.uk</a:t>
            </a:r>
            <a:r>
              <a:rPr lang="en-GB" sz="2200" dirty="0"/>
              <a:t> </a:t>
            </a:r>
          </a:p>
          <a:p>
            <a:pPr marL="114300" indent="0" algn="ctr">
              <a:buNone/>
            </a:pPr>
            <a:r>
              <a:rPr lang="en-GB" sz="2200" dirty="0"/>
              <a:t>Mrs. Darlington: </a:t>
            </a:r>
            <a:r>
              <a:rPr lang="en-GB" sz="2200" u="sng" dirty="0">
                <a:solidFill>
                  <a:srgbClr val="FFC000"/>
                </a:solidFill>
              </a:rPr>
              <a:t>deputy</a:t>
            </a:r>
            <a:r>
              <a:rPr lang="en-GB" sz="2200" u="sng" dirty="0">
                <a:solidFill>
                  <a:srgbClr val="FFC000"/>
                </a:solidFill>
                <a:hlinkClick r:id="rId5">
                  <a:extLst>
                    <a:ext uri="{A12FA001-AC4F-418D-AE19-62706E023703}">
                      <ahyp:hlinkClr xmlns:ahyp="http://schemas.microsoft.com/office/drawing/2018/hyperlinkcolor" val="tx"/>
                    </a:ext>
                  </a:extLst>
                </a:hlinkClick>
              </a:rPr>
              <a:t>@</a:t>
            </a:r>
            <a:r>
              <a:rPr lang="en-GB" sz="2200" dirty="0">
                <a:solidFill>
                  <a:srgbClr val="FFC000"/>
                </a:solidFill>
                <a:hlinkClick r:id="rId5">
                  <a:extLst>
                    <a:ext uri="{A12FA001-AC4F-418D-AE19-62706E023703}">
                      <ahyp:hlinkClr xmlns:ahyp="http://schemas.microsoft.com/office/drawing/2018/hyperlinkcolor" val="tx"/>
                    </a:ext>
                  </a:extLst>
                </a:hlinkClick>
              </a:rPr>
              <a:t>barnfields.staffs.sch.uk</a:t>
            </a:r>
            <a:endParaRPr lang="en-GB" sz="2200" dirty="0">
              <a:solidFill>
                <a:srgbClr val="FFC000"/>
              </a:solidFill>
            </a:endParaRPr>
          </a:p>
          <a:p>
            <a:pPr marL="114300" indent="0" algn="ctr">
              <a:buNone/>
            </a:pPr>
            <a:r>
              <a:rPr lang="en-GB" sz="2200" dirty="0"/>
              <a:t>Mrs </a:t>
            </a:r>
            <a:r>
              <a:rPr lang="en-GB" sz="2200" dirty="0" err="1"/>
              <a:t>Chesworth</a:t>
            </a:r>
            <a:r>
              <a:rPr lang="en-GB" sz="2200" dirty="0"/>
              <a:t>-Hull </a:t>
            </a:r>
            <a:r>
              <a:rPr lang="en-GB" sz="2200" dirty="0">
                <a:hlinkClick r:id="rId6"/>
              </a:rPr>
              <a:t>senco_BP@barnfields.staffs.sch.uk</a:t>
            </a:r>
            <a:r>
              <a:rPr lang="en-GB" sz="2200" dirty="0"/>
              <a:t> </a:t>
            </a:r>
          </a:p>
        </p:txBody>
      </p:sp>
      <p:pic>
        <p:nvPicPr>
          <p:cNvPr id="2" name="Picture 1">
            <a:extLst>
              <a:ext uri="{FF2B5EF4-FFF2-40B4-BE49-F238E27FC236}">
                <a16:creationId xmlns:a16="http://schemas.microsoft.com/office/drawing/2014/main" id="{C7F68A62-DDA7-4AEF-9719-5574237D8F52}"/>
              </a:ext>
            </a:extLst>
          </p:cNvPr>
          <p:cNvPicPr>
            <a:picLocks noChangeAspect="1"/>
          </p:cNvPicPr>
          <p:nvPr/>
        </p:nvPicPr>
        <p:blipFill>
          <a:blip r:embed="rId7"/>
          <a:stretch>
            <a:fillRect/>
          </a:stretch>
        </p:blipFill>
        <p:spPr>
          <a:xfrm>
            <a:off x="8206270" y="125940"/>
            <a:ext cx="780356" cy="780356"/>
          </a:xfrm>
          <a:prstGeom prst="rect">
            <a:avLst/>
          </a:prstGeom>
        </p:spPr>
      </p:pic>
      <p:pic>
        <p:nvPicPr>
          <p:cNvPr id="3" name="Picture 2">
            <a:extLst>
              <a:ext uri="{FF2B5EF4-FFF2-40B4-BE49-F238E27FC236}">
                <a16:creationId xmlns:a16="http://schemas.microsoft.com/office/drawing/2014/main" id="{4C4CC75D-74EE-4857-8716-FE722F4D2C8A}"/>
              </a:ext>
            </a:extLst>
          </p:cNvPr>
          <p:cNvPicPr>
            <a:picLocks noChangeAspect="1"/>
          </p:cNvPicPr>
          <p:nvPr/>
        </p:nvPicPr>
        <p:blipFill>
          <a:blip r:embed="rId8"/>
          <a:stretch>
            <a:fillRect/>
          </a:stretch>
        </p:blipFill>
        <p:spPr>
          <a:xfrm>
            <a:off x="611560" y="3566627"/>
            <a:ext cx="2028911" cy="1666875"/>
          </a:xfrm>
          <a:prstGeom prst="rect">
            <a:avLst/>
          </a:prstGeom>
        </p:spPr>
      </p:pic>
      <p:pic>
        <p:nvPicPr>
          <p:cNvPr id="4" name="Picture 3">
            <a:extLst>
              <a:ext uri="{FF2B5EF4-FFF2-40B4-BE49-F238E27FC236}">
                <a16:creationId xmlns:a16="http://schemas.microsoft.com/office/drawing/2014/main" id="{C1192D3C-6701-4ACF-A2ED-362F1CE7BA3A}"/>
              </a:ext>
            </a:extLst>
          </p:cNvPr>
          <p:cNvPicPr>
            <a:picLocks noChangeAspect="1"/>
          </p:cNvPicPr>
          <p:nvPr/>
        </p:nvPicPr>
        <p:blipFill>
          <a:blip r:embed="rId9"/>
          <a:stretch>
            <a:fillRect/>
          </a:stretch>
        </p:blipFill>
        <p:spPr>
          <a:xfrm>
            <a:off x="3987471" y="3474614"/>
            <a:ext cx="1247775" cy="1666875"/>
          </a:xfrm>
          <a:prstGeom prst="rect">
            <a:avLst/>
          </a:prstGeom>
        </p:spPr>
      </p:pic>
      <p:pic>
        <p:nvPicPr>
          <p:cNvPr id="5" name="Picture 4">
            <a:extLst>
              <a:ext uri="{FF2B5EF4-FFF2-40B4-BE49-F238E27FC236}">
                <a16:creationId xmlns:a16="http://schemas.microsoft.com/office/drawing/2014/main" id="{94F1642A-2A22-421A-8FAC-3D2A95C7676B}"/>
              </a:ext>
            </a:extLst>
          </p:cNvPr>
          <p:cNvPicPr>
            <a:picLocks noChangeAspect="1"/>
          </p:cNvPicPr>
          <p:nvPr/>
        </p:nvPicPr>
        <p:blipFill>
          <a:blip r:embed="rId10"/>
          <a:stretch>
            <a:fillRect/>
          </a:stretch>
        </p:blipFill>
        <p:spPr>
          <a:xfrm>
            <a:off x="7018412" y="3360960"/>
            <a:ext cx="1186458" cy="1780132"/>
          </a:xfrm>
          <a:prstGeom prst="rect">
            <a:avLst/>
          </a:prstGeom>
        </p:spPr>
      </p:pic>
    </p:spTree>
    <p:extLst>
      <p:ext uri="{BB962C8B-B14F-4D97-AF65-F5344CB8AC3E}">
        <p14:creationId xmlns:p14="http://schemas.microsoft.com/office/powerpoint/2010/main" val="3729669930"/>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02006FA4-1611-4B07-AF7F-85CF6D20EB3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1951</TotalTime>
  <Words>2575</Words>
  <Application>Microsoft Office PowerPoint</Application>
  <PresentationFormat>On-screen Show (4:3)</PresentationFormat>
  <Paragraphs>249</Paragraphs>
  <Slides>20</Slides>
  <Notes>20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Arial</vt:lpstr>
      <vt:lpstr>Calibri</vt:lpstr>
      <vt:lpstr>Calibri Light</vt:lpstr>
      <vt:lpstr>Twinkl Cursive Looped</vt:lpstr>
      <vt:lpstr>Twinkl Cursive Looped Thin</vt:lpstr>
      <vt:lpstr>Twinkl Cursive Unlooped</vt:lpstr>
      <vt:lpstr>Retrospect</vt:lpstr>
      <vt:lpstr>Barnfields Primary School Year 1</vt:lpstr>
      <vt:lpstr>Meet the Teachers</vt:lpstr>
      <vt:lpstr>Year 1 Timings of the Day</vt:lpstr>
      <vt:lpstr>Year Group Timetable</vt:lpstr>
      <vt:lpstr>Provisional Dates </vt:lpstr>
      <vt:lpstr>Statutory Assessments </vt:lpstr>
      <vt:lpstr>Curriculum Outlines</vt:lpstr>
      <vt:lpstr>Curriculum Units </vt:lpstr>
      <vt:lpstr>English Expectations: Reading</vt:lpstr>
      <vt:lpstr>Reading at Home</vt:lpstr>
      <vt:lpstr>Selecting Appropriate Books: Book Trust  </vt:lpstr>
      <vt:lpstr>Parental Support: Reading</vt:lpstr>
      <vt:lpstr>English Expectations: Writing</vt:lpstr>
      <vt:lpstr>Parental Support: Writing</vt:lpstr>
      <vt:lpstr>Phonics</vt:lpstr>
      <vt:lpstr>Mathematics Expectations </vt:lpstr>
      <vt:lpstr>Parental Support: Mathematics </vt:lpstr>
      <vt:lpstr>RSHE Curriculum </vt:lpstr>
      <vt:lpstr>Homework </vt:lpstr>
      <vt:lpstr>Keeping in Touch</vt:lpstr>
    </vt:vector>
  </TitlesOfParts>
  <Company>Barnfields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Gayle</dc:creator>
  <cp:lastModifiedBy>Laura Turton</cp:lastModifiedBy>
  <cp:revision>144</cp:revision>
  <dcterms:created xsi:type="dcterms:W3CDTF">2020-01-14T19:44:36Z</dcterms:created>
  <dcterms:modified xsi:type="dcterms:W3CDTF">2026-09-03T07:02:12Z</dcterms:modified>
</cp:coreProperties>
</file>