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24"/>
  </p:notesMasterIdLst>
  <p:sldIdLst>
    <p:sldId id="256" r:id="rId2"/>
    <p:sldId id="257" r:id="rId3"/>
    <p:sldId id="274" r:id="rId4"/>
    <p:sldId id="354" r:id="rId5"/>
    <p:sldId id="258" r:id="rId6"/>
    <p:sldId id="264" r:id="rId7"/>
    <p:sldId id="275" r:id="rId8"/>
    <p:sldId id="276" r:id="rId9"/>
    <p:sldId id="277" r:id="rId10"/>
    <p:sldId id="351" r:id="rId11"/>
    <p:sldId id="352" r:id="rId12"/>
    <p:sldId id="353" r:id="rId13"/>
    <p:sldId id="357" r:id="rId14"/>
    <p:sldId id="259" r:id="rId15"/>
    <p:sldId id="346" r:id="rId16"/>
    <p:sldId id="347" r:id="rId17"/>
    <p:sldId id="348" r:id="rId18"/>
    <p:sldId id="349" r:id="rId19"/>
    <p:sldId id="350" r:id="rId20"/>
    <p:sldId id="345" r:id="rId21"/>
    <p:sldId id="356" r:id="rId22"/>
    <p:sldId id="355"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86702" autoAdjust="0"/>
  </p:normalViewPr>
  <p:slideViewPr>
    <p:cSldViewPr>
      <p:cViewPr varScale="1">
        <p:scale>
          <a:sx n="99" d="100"/>
          <a:sy n="99" d="100"/>
        </p:scale>
        <p:origin x="1692" y="84"/>
      </p:cViewPr>
      <p:guideLst>
        <p:guide orient="horz" pos="2160"/>
        <p:guide pos="2880"/>
      </p:guideLst>
    </p:cSldViewPr>
  </p:slideViewPr>
  <p:notesTextViewPr>
    <p:cViewPr>
      <p:scale>
        <a:sx n="1" d="1"/>
        <a:sy n="1" d="1"/>
      </p:scale>
      <p:origin x="0" y="0"/>
    </p:cViewPr>
  </p:notesTextViewPr>
  <p:notesViewPr>
    <p:cSldViewPr>
      <p:cViewPr varScale="1">
        <p:scale>
          <a:sx n="69" d="100"/>
          <a:sy n="69" d="100"/>
        </p:scale>
        <p:origin x="2568" y="2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FF49FF-3A7F-42C4-8E6E-25C86C4A10B2}" type="datetimeFigureOut">
              <a:rPr lang="en-GB" smtClean="0"/>
              <a:t>07/07/2022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2E92A5-04E1-4740-ABD2-0ED08F4C226E}" type="slidenum">
              <a:rPr lang="en-GB" smtClean="0"/>
              <a:t>‹#›</a:t>
            </a:fld>
            <a:endParaRPr lang="en-GB"/>
          </a:p>
        </p:txBody>
      </p:sp>
    </p:spTree>
    <p:extLst>
      <p:ext uri="{BB962C8B-B14F-4D97-AF65-F5344CB8AC3E}">
        <p14:creationId xmlns:p14="http://schemas.microsoft.com/office/powerpoint/2010/main" val="2750739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share the school vision, particularly the three aspects of the school vision (academic, sporting and artistic)</a:t>
            </a:r>
          </a:p>
          <a:p>
            <a:r>
              <a:rPr lang="en-GB" dirty="0"/>
              <a:t>JM </a:t>
            </a:r>
          </a:p>
        </p:txBody>
      </p:sp>
      <p:sp>
        <p:nvSpPr>
          <p:cNvPr id="4" name="Slide Number Placeholder 3"/>
          <p:cNvSpPr>
            <a:spLocks noGrp="1"/>
          </p:cNvSpPr>
          <p:nvPr>
            <p:ph type="sldNum" sz="quarter" idx="10"/>
          </p:nvPr>
        </p:nvSpPr>
        <p:spPr/>
        <p:txBody>
          <a:bodyPr/>
          <a:lstStyle/>
          <a:p>
            <a:fld id="{192E92A5-04E1-4740-ABD2-0ED08F4C226E}" type="slidenum">
              <a:rPr lang="en-GB" smtClean="0"/>
              <a:t>1</a:t>
            </a:fld>
            <a:endParaRPr lang="en-GB"/>
          </a:p>
        </p:txBody>
      </p:sp>
    </p:spTree>
    <p:extLst>
      <p:ext uri="{BB962C8B-B14F-4D97-AF65-F5344CB8AC3E}">
        <p14:creationId xmlns:p14="http://schemas.microsoft.com/office/powerpoint/2010/main" val="564351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Adapt to include the Phase Leader, teachers and any support staff. JM</a:t>
            </a:r>
          </a:p>
        </p:txBody>
      </p:sp>
      <p:sp>
        <p:nvSpPr>
          <p:cNvPr id="4" name="Slide Number Placeholder 3"/>
          <p:cNvSpPr>
            <a:spLocks noGrp="1"/>
          </p:cNvSpPr>
          <p:nvPr>
            <p:ph type="sldNum" sz="quarter" idx="5"/>
          </p:nvPr>
        </p:nvSpPr>
        <p:spPr/>
        <p:txBody>
          <a:bodyPr/>
          <a:lstStyle/>
          <a:p>
            <a:fld id="{192E92A5-04E1-4740-ABD2-0ED08F4C226E}" type="slidenum">
              <a:rPr lang="en-GB" smtClean="0"/>
              <a:t>2</a:t>
            </a:fld>
            <a:endParaRPr lang="en-GB"/>
          </a:p>
        </p:txBody>
      </p:sp>
    </p:spTree>
    <p:extLst>
      <p:ext uri="{BB962C8B-B14F-4D97-AF65-F5344CB8AC3E}">
        <p14:creationId xmlns:p14="http://schemas.microsoft.com/office/powerpoint/2010/main" val="3541003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will be some slight changes to the entrance/exit procedures from September. We don’t need to stagger the mornings anymore and all children will enter together. We will slightly stagger them at the end of the day for safeguarding purposes – we need to ensure that we can see them out safely. ZM </a:t>
            </a:r>
          </a:p>
        </p:txBody>
      </p:sp>
      <p:sp>
        <p:nvSpPr>
          <p:cNvPr id="4" name="Slide Number Placeholder 3"/>
          <p:cNvSpPr>
            <a:spLocks noGrp="1"/>
          </p:cNvSpPr>
          <p:nvPr>
            <p:ph type="sldNum" sz="quarter" idx="5"/>
          </p:nvPr>
        </p:nvSpPr>
        <p:spPr/>
        <p:txBody>
          <a:bodyPr/>
          <a:lstStyle/>
          <a:p>
            <a:fld id="{192E92A5-04E1-4740-ABD2-0ED08F4C226E}" type="slidenum">
              <a:rPr lang="en-GB" smtClean="0"/>
              <a:t>3</a:t>
            </a:fld>
            <a:endParaRPr lang="en-GB"/>
          </a:p>
        </p:txBody>
      </p:sp>
    </p:spTree>
    <p:extLst>
      <p:ext uri="{BB962C8B-B14F-4D97-AF65-F5344CB8AC3E}">
        <p14:creationId xmlns:p14="http://schemas.microsoft.com/office/powerpoint/2010/main" val="3030007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explain the importance of regular attendance and the impact that absences can have on learning and rates of progress. Our whole school attendance is currently 93% for this year; we really need to improve on this. ZM</a:t>
            </a:r>
          </a:p>
        </p:txBody>
      </p:sp>
      <p:sp>
        <p:nvSpPr>
          <p:cNvPr id="4" name="Slide Number Placeholder 3"/>
          <p:cNvSpPr>
            <a:spLocks noGrp="1"/>
          </p:cNvSpPr>
          <p:nvPr>
            <p:ph type="sldNum" sz="quarter" idx="5"/>
          </p:nvPr>
        </p:nvSpPr>
        <p:spPr/>
        <p:txBody>
          <a:bodyPr/>
          <a:lstStyle/>
          <a:p>
            <a:fld id="{192E92A5-04E1-4740-ABD2-0ED08F4C226E}" type="slidenum">
              <a:rPr lang="en-GB" smtClean="0"/>
              <a:t>4</a:t>
            </a:fld>
            <a:endParaRPr lang="en-GB"/>
          </a:p>
        </p:txBody>
      </p:sp>
    </p:spTree>
    <p:extLst>
      <p:ext uri="{BB962C8B-B14F-4D97-AF65-F5344CB8AC3E}">
        <p14:creationId xmlns:p14="http://schemas.microsoft.com/office/powerpoint/2010/main" val="9346758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p:txBody>
      </p:sp>
      <p:sp>
        <p:nvSpPr>
          <p:cNvPr id="4" name="Slide Number Placeholder 3"/>
          <p:cNvSpPr>
            <a:spLocks noGrp="1"/>
          </p:cNvSpPr>
          <p:nvPr>
            <p:ph type="sldNum" sz="quarter" idx="5"/>
          </p:nvPr>
        </p:nvSpPr>
        <p:spPr/>
        <p:txBody>
          <a:bodyPr/>
          <a:lstStyle/>
          <a:p>
            <a:fld id="{192E92A5-04E1-4740-ABD2-0ED08F4C226E}" type="slidenum">
              <a:rPr lang="en-GB" smtClean="0"/>
              <a:t>5</a:t>
            </a:fld>
            <a:endParaRPr lang="en-GB"/>
          </a:p>
        </p:txBody>
      </p:sp>
    </p:spTree>
    <p:extLst>
      <p:ext uri="{BB962C8B-B14F-4D97-AF65-F5344CB8AC3E}">
        <p14:creationId xmlns:p14="http://schemas.microsoft.com/office/powerpoint/2010/main" val="3736020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may want to mentioned naming items of clothing here. ZM</a:t>
            </a:r>
          </a:p>
        </p:txBody>
      </p:sp>
      <p:sp>
        <p:nvSpPr>
          <p:cNvPr id="4" name="Slide Number Placeholder 3"/>
          <p:cNvSpPr>
            <a:spLocks noGrp="1"/>
          </p:cNvSpPr>
          <p:nvPr>
            <p:ph type="sldNum" sz="quarter" idx="5"/>
          </p:nvPr>
        </p:nvSpPr>
        <p:spPr/>
        <p:txBody>
          <a:bodyPr/>
          <a:lstStyle/>
          <a:p>
            <a:fld id="{192E92A5-04E1-4740-ABD2-0ED08F4C226E}" type="slidenum">
              <a:rPr lang="en-GB" smtClean="0"/>
              <a:t>6</a:t>
            </a:fld>
            <a:endParaRPr lang="en-GB"/>
          </a:p>
        </p:txBody>
      </p:sp>
    </p:spTree>
    <p:extLst>
      <p:ext uri="{BB962C8B-B14F-4D97-AF65-F5344CB8AC3E}">
        <p14:creationId xmlns:p14="http://schemas.microsoft.com/office/powerpoint/2010/main" val="403857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reiterate that ‘Let’s Dance’ is not school PE kit – we need to really clamp down on this from September as more and more children are wearing the incorrect uniform. This is club attire. Parents will be of PE days in September. ZM</a:t>
            </a:r>
          </a:p>
        </p:txBody>
      </p:sp>
      <p:sp>
        <p:nvSpPr>
          <p:cNvPr id="4" name="Slide Number Placeholder 3"/>
          <p:cNvSpPr>
            <a:spLocks noGrp="1"/>
          </p:cNvSpPr>
          <p:nvPr>
            <p:ph type="sldNum" sz="quarter" idx="5"/>
          </p:nvPr>
        </p:nvSpPr>
        <p:spPr/>
        <p:txBody>
          <a:bodyPr/>
          <a:lstStyle/>
          <a:p>
            <a:fld id="{192E92A5-04E1-4740-ABD2-0ED08F4C226E}" type="slidenum">
              <a:rPr lang="en-GB" smtClean="0"/>
              <a:t>7</a:t>
            </a:fld>
            <a:endParaRPr lang="en-GB"/>
          </a:p>
        </p:txBody>
      </p:sp>
    </p:spTree>
    <p:extLst>
      <p:ext uri="{BB962C8B-B14F-4D97-AF65-F5344CB8AC3E}">
        <p14:creationId xmlns:p14="http://schemas.microsoft.com/office/powerpoint/2010/main" val="1022446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ZM</a:t>
            </a:r>
          </a:p>
        </p:txBody>
      </p:sp>
      <p:sp>
        <p:nvSpPr>
          <p:cNvPr id="4" name="Slide Number Placeholder 3"/>
          <p:cNvSpPr>
            <a:spLocks noGrp="1"/>
          </p:cNvSpPr>
          <p:nvPr>
            <p:ph type="sldNum" sz="quarter" idx="5"/>
          </p:nvPr>
        </p:nvSpPr>
        <p:spPr/>
        <p:txBody>
          <a:bodyPr/>
          <a:lstStyle/>
          <a:p>
            <a:fld id="{192E92A5-04E1-4740-ABD2-0ED08F4C226E}" type="slidenum">
              <a:rPr lang="en-GB" smtClean="0"/>
              <a:t>8</a:t>
            </a:fld>
            <a:endParaRPr lang="en-GB"/>
          </a:p>
        </p:txBody>
      </p:sp>
    </p:spTree>
    <p:extLst>
      <p:ext uri="{BB962C8B-B14F-4D97-AF65-F5344CB8AC3E}">
        <p14:creationId xmlns:p14="http://schemas.microsoft.com/office/powerpoint/2010/main" val="249806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p:txBody>
      </p:sp>
      <p:sp>
        <p:nvSpPr>
          <p:cNvPr id="4" name="Slide Number Placeholder 3"/>
          <p:cNvSpPr>
            <a:spLocks noGrp="1"/>
          </p:cNvSpPr>
          <p:nvPr>
            <p:ph type="sldNum" sz="quarter" idx="5"/>
          </p:nvPr>
        </p:nvSpPr>
        <p:spPr/>
        <p:txBody>
          <a:bodyPr/>
          <a:lstStyle/>
          <a:p>
            <a:fld id="{192E92A5-04E1-4740-ABD2-0ED08F4C226E}" type="slidenum">
              <a:rPr lang="en-GB" smtClean="0"/>
              <a:t>9</a:t>
            </a:fld>
            <a:endParaRPr lang="en-GB"/>
          </a:p>
        </p:txBody>
      </p:sp>
    </p:spTree>
    <p:extLst>
      <p:ext uri="{BB962C8B-B14F-4D97-AF65-F5344CB8AC3E}">
        <p14:creationId xmlns:p14="http://schemas.microsoft.com/office/powerpoint/2010/main" val="41138056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Barnfields’ Behaviour Policy is underpinned by three principles. These are READY, RESPECTFUL AND SAFE. Each principle refers to an element of the children’s behaviours and will be consistently addressed through the use of a common language around each area. JM</a:t>
            </a:r>
          </a:p>
        </p:txBody>
      </p:sp>
      <p:sp>
        <p:nvSpPr>
          <p:cNvPr id="4" name="Slide Number Placeholder 3"/>
          <p:cNvSpPr>
            <a:spLocks noGrp="1"/>
          </p:cNvSpPr>
          <p:nvPr>
            <p:ph type="sldNum" sz="quarter" idx="5"/>
          </p:nvPr>
        </p:nvSpPr>
        <p:spPr/>
        <p:txBody>
          <a:bodyPr/>
          <a:lstStyle/>
          <a:p>
            <a:fld id="{192E92A5-04E1-4740-ABD2-0ED08F4C226E}" type="slidenum">
              <a:rPr lang="en-GB" smtClean="0"/>
              <a:t>10</a:t>
            </a:fld>
            <a:endParaRPr lang="en-GB"/>
          </a:p>
        </p:txBody>
      </p:sp>
    </p:spTree>
    <p:extLst>
      <p:ext uri="{BB962C8B-B14F-4D97-AF65-F5344CB8AC3E}">
        <p14:creationId xmlns:p14="http://schemas.microsoft.com/office/powerpoint/2010/main" val="6671445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here that children will always be encouraged to demonstrate appropriate and acceptable behaviours and work towards the rewards for showing good behaviour. However, on some occasions the children will need to be reminded of what acceptable behaviour looks like and sanctions may be needed when they demonstrate inappropriate behaviours. The levels of behaviour and sanctions are set out in the school’s behaviour policy on the website. Please just make them aware of these levels. JM</a:t>
            </a:r>
          </a:p>
          <a:p>
            <a:endParaRPr lang="en-GB" dirty="0"/>
          </a:p>
        </p:txBody>
      </p:sp>
      <p:sp>
        <p:nvSpPr>
          <p:cNvPr id="4" name="Slide Number Placeholder 3"/>
          <p:cNvSpPr>
            <a:spLocks noGrp="1"/>
          </p:cNvSpPr>
          <p:nvPr>
            <p:ph type="sldNum" sz="quarter" idx="5"/>
          </p:nvPr>
        </p:nvSpPr>
        <p:spPr/>
        <p:txBody>
          <a:bodyPr/>
          <a:lstStyle/>
          <a:p>
            <a:fld id="{192E92A5-04E1-4740-ABD2-0ED08F4C226E}" type="slidenum">
              <a:rPr lang="en-GB" smtClean="0"/>
              <a:t>11</a:t>
            </a:fld>
            <a:endParaRPr lang="en-GB"/>
          </a:p>
        </p:txBody>
      </p:sp>
    </p:spTree>
    <p:extLst>
      <p:ext uri="{BB962C8B-B14F-4D97-AF65-F5344CB8AC3E}">
        <p14:creationId xmlns:p14="http://schemas.microsoft.com/office/powerpoint/2010/main" val="10935729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JM</a:t>
            </a:r>
          </a:p>
        </p:txBody>
      </p:sp>
      <p:sp>
        <p:nvSpPr>
          <p:cNvPr id="4" name="Slide Number Placeholder 3"/>
          <p:cNvSpPr>
            <a:spLocks noGrp="1"/>
          </p:cNvSpPr>
          <p:nvPr>
            <p:ph type="sldNum" sz="quarter" idx="5"/>
          </p:nvPr>
        </p:nvSpPr>
        <p:spPr/>
        <p:txBody>
          <a:bodyPr/>
          <a:lstStyle/>
          <a:p>
            <a:fld id="{192E92A5-04E1-4740-ABD2-0ED08F4C226E}" type="slidenum">
              <a:rPr lang="en-GB" smtClean="0"/>
              <a:t>12</a:t>
            </a:fld>
            <a:endParaRPr lang="en-GB"/>
          </a:p>
        </p:txBody>
      </p:sp>
    </p:spTree>
    <p:extLst>
      <p:ext uri="{BB962C8B-B14F-4D97-AF65-F5344CB8AC3E}">
        <p14:creationId xmlns:p14="http://schemas.microsoft.com/office/powerpoint/2010/main" val="33243970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promote the lunches at Barnfields – this is a very important funding stream for us. Year1/2 – please really promote UFSM – these are free for all children and funding is also used to support school. ZM</a:t>
            </a:r>
          </a:p>
        </p:txBody>
      </p:sp>
      <p:sp>
        <p:nvSpPr>
          <p:cNvPr id="4" name="Slide Number Placeholder 3"/>
          <p:cNvSpPr>
            <a:spLocks noGrp="1"/>
          </p:cNvSpPr>
          <p:nvPr>
            <p:ph type="sldNum" sz="quarter" idx="5"/>
          </p:nvPr>
        </p:nvSpPr>
        <p:spPr/>
        <p:txBody>
          <a:bodyPr/>
          <a:lstStyle/>
          <a:p>
            <a:fld id="{192E92A5-04E1-4740-ABD2-0ED08F4C226E}" type="slidenum">
              <a:rPr lang="en-GB" smtClean="0"/>
              <a:t>13</a:t>
            </a:fld>
            <a:endParaRPr lang="en-GB"/>
          </a:p>
        </p:txBody>
      </p:sp>
    </p:spTree>
    <p:extLst>
      <p:ext uri="{BB962C8B-B14F-4D97-AF65-F5344CB8AC3E}">
        <p14:creationId xmlns:p14="http://schemas.microsoft.com/office/powerpoint/2010/main" val="1688761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our curriculum design and journey – really sell here what we do!  JM</a:t>
            </a:r>
          </a:p>
        </p:txBody>
      </p:sp>
      <p:sp>
        <p:nvSpPr>
          <p:cNvPr id="4" name="Slide Number Placeholder 3"/>
          <p:cNvSpPr>
            <a:spLocks noGrp="1"/>
          </p:cNvSpPr>
          <p:nvPr>
            <p:ph type="sldNum" sz="quarter" idx="5"/>
          </p:nvPr>
        </p:nvSpPr>
        <p:spPr/>
        <p:txBody>
          <a:bodyPr/>
          <a:lstStyle/>
          <a:p>
            <a:fld id="{192E92A5-04E1-4740-ABD2-0ED08F4C226E}" type="slidenum">
              <a:rPr lang="en-GB" smtClean="0"/>
              <a:t>14</a:t>
            </a:fld>
            <a:endParaRPr lang="en-GB"/>
          </a:p>
        </p:txBody>
      </p:sp>
    </p:spTree>
    <p:extLst>
      <p:ext uri="{BB962C8B-B14F-4D97-AF65-F5344CB8AC3E}">
        <p14:creationId xmlns:p14="http://schemas.microsoft.com/office/powerpoint/2010/main" val="38021601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Encourage the parents to visit the school website for information on the content in each subject for your year group. Really promote this, as there is now a wealth of published curriculum mapping for them to access. JM</a:t>
            </a:r>
          </a:p>
        </p:txBody>
      </p:sp>
      <p:sp>
        <p:nvSpPr>
          <p:cNvPr id="4" name="Slide Number Placeholder 3"/>
          <p:cNvSpPr>
            <a:spLocks noGrp="1"/>
          </p:cNvSpPr>
          <p:nvPr>
            <p:ph type="sldNum" sz="quarter" idx="5"/>
          </p:nvPr>
        </p:nvSpPr>
        <p:spPr/>
        <p:txBody>
          <a:bodyPr/>
          <a:lstStyle/>
          <a:p>
            <a:fld id="{192E92A5-04E1-4740-ABD2-0ED08F4C226E}" type="slidenum">
              <a:rPr lang="en-GB" smtClean="0"/>
              <a:t>15</a:t>
            </a:fld>
            <a:endParaRPr lang="en-GB"/>
          </a:p>
        </p:txBody>
      </p:sp>
    </p:spTree>
    <p:extLst>
      <p:ext uri="{BB962C8B-B14F-4D97-AF65-F5344CB8AC3E}">
        <p14:creationId xmlns:p14="http://schemas.microsoft.com/office/powerpoint/2010/main" val="1225793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ZM</a:t>
            </a:r>
          </a:p>
        </p:txBody>
      </p:sp>
      <p:sp>
        <p:nvSpPr>
          <p:cNvPr id="4" name="Slide Number Placeholder 3"/>
          <p:cNvSpPr>
            <a:spLocks noGrp="1"/>
          </p:cNvSpPr>
          <p:nvPr>
            <p:ph type="sldNum" sz="quarter" idx="5"/>
          </p:nvPr>
        </p:nvSpPr>
        <p:spPr/>
        <p:txBody>
          <a:bodyPr/>
          <a:lstStyle/>
          <a:p>
            <a:fld id="{192E92A5-04E1-4740-ABD2-0ED08F4C226E}" type="slidenum">
              <a:rPr lang="en-GB" smtClean="0"/>
              <a:t>16</a:t>
            </a:fld>
            <a:endParaRPr lang="en-GB"/>
          </a:p>
        </p:txBody>
      </p:sp>
    </p:spTree>
    <p:extLst>
      <p:ext uri="{BB962C8B-B14F-4D97-AF65-F5344CB8AC3E}">
        <p14:creationId xmlns:p14="http://schemas.microsoft.com/office/powerpoint/2010/main" val="4218963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ZM</a:t>
            </a:r>
          </a:p>
        </p:txBody>
      </p:sp>
      <p:sp>
        <p:nvSpPr>
          <p:cNvPr id="4" name="Slide Number Placeholder 3"/>
          <p:cNvSpPr>
            <a:spLocks noGrp="1"/>
          </p:cNvSpPr>
          <p:nvPr>
            <p:ph type="sldNum" sz="quarter" idx="5"/>
          </p:nvPr>
        </p:nvSpPr>
        <p:spPr/>
        <p:txBody>
          <a:bodyPr/>
          <a:lstStyle/>
          <a:p>
            <a:fld id="{192E92A5-04E1-4740-ABD2-0ED08F4C226E}" type="slidenum">
              <a:rPr lang="en-GB" smtClean="0"/>
              <a:t>17</a:t>
            </a:fld>
            <a:endParaRPr lang="en-GB"/>
          </a:p>
        </p:txBody>
      </p:sp>
    </p:spTree>
    <p:extLst>
      <p:ext uri="{BB962C8B-B14F-4D97-AF65-F5344CB8AC3E}">
        <p14:creationId xmlns:p14="http://schemas.microsoft.com/office/powerpoint/2010/main" val="4028742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ZM</a:t>
            </a:r>
          </a:p>
        </p:txBody>
      </p:sp>
      <p:sp>
        <p:nvSpPr>
          <p:cNvPr id="4" name="Slide Number Placeholder 3"/>
          <p:cNvSpPr>
            <a:spLocks noGrp="1"/>
          </p:cNvSpPr>
          <p:nvPr>
            <p:ph type="sldNum" sz="quarter" idx="5"/>
          </p:nvPr>
        </p:nvSpPr>
        <p:spPr/>
        <p:txBody>
          <a:bodyPr/>
          <a:lstStyle/>
          <a:p>
            <a:fld id="{192E92A5-04E1-4740-ABD2-0ED08F4C226E}" type="slidenum">
              <a:rPr lang="en-GB" smtClean="0"/>
              <a:t>18</a:t>
            </a:fld>
            <a:endParaRPr lang="en-GB"/>
          </a:p>
        </p:txBody>
      </p:sp>
    </p:spTree>
    <p:extLst>
      <p:ext uri="{BB962C8B-B14F-4D97-AF65-F5344CB8AC3E}">
        <p14:creationId xmlns:p14="http://schemas.microsoft.com/office/powerpoint/2010/main" val="2571525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adapt so it is appropriate for your year group. Explain the process of assessment and reporting JM</a:t>
            </a:r>
          </a:p>
        </p:txBody>
      </p:sp>
      <p:sp>
        <p:nvSpPr>
          <p:cNvPr id="4" name="Slide Number Placeholder 3"/>
          <p:cNvSpPr>
            <a:spLocks noGrp="1"/>
          </p:cNvSpPr>
          <p:nvPr>
            <p:ph type="sldNum" sz="quarter" idx="5"/>
          </p:nvPr>
        </p:nvSpPr>
        <p:spPr/>
        <p:txBody>
          <a:bodyPr/>
          <a:lstStyle/>
          <a:p>
            <a:fld id="{192E92A5-04E1-4740-ABD2-0ED08F4C226E}" type="slidenum">
              <a:rPr lang="en-GB" smtClean="0"/>
              <a:t>19</a:t>
            </a:fld>
            <a:endParaRPr lang="en-GB"/>
          </a:p>
        </p:txBody>
      </p:sp>
    </p:spTree>
    <p:extLst>
      <p:ext uri="{BB962C8B-B14F-4D97-AF65-F5344CB8AC3E}">
        <p14:creationId xmlns:p14="http://schemas.microsoft.com/office/powerpoint/2010/main" val="4232359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p:txBody>
      </p:sp>
      <p:sp>
        <p:nvSpPr>
          <p:cNvPr id="4" name="Slide Number Placeholder 3"/>
          <p:cNvSpPr>
            <a:spLocks noGrp="1"/>
          </p:cNvSpPr>
          <p:nvPr>
            <p:ph type="sldNum" sz="quarter" idx="5"/>
          </p:nvPr>
        </p:nvSpPr>
        <p:spPr/>
        <p:txBody>
          <a:bodyPr/>
          <a:lstStyle/>
          <a:p>
            <a:fld id="{192E92A5-04E1-4740-ABD2-0ED08F4C226E}" type="slidenum">
              <a:rPr lang="en-GB" smtClean="0"/>
              <a:t>20</a:t>
            </a:fld>
            <a:endParaRPr lang="en-GB"/>
          </a:p>
        </p:txBody>
      </p:sp>
    </p:spTree>
    <p:extLst>
      <p:ext uri="{BB962C8B-B14F-4D97-AF65-F5344CB8AC3E}">
        <p14:creationId xmlns:p14="http://schemas.microsoft.com/office/powerpoint/2010/main" val="2766417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JM</a:t>
            </a:r>
          </a:p>
        </p:txBody>
      </p:sp>
      <p:sp>
        <p:nvSpPr>
          <p:cNvPr id="4" name="Slide Number Placeholder 3"/>
          <p:cNvSpPr>
            <a:spLocks noGrp="1"/>
          </p:cNvSpPr>
          <p:nvPr>
            <p:ph type="sldNum" sz="quarter" idx="5"/>
          </p:nvPr>
        </p:nvSpPr>
        <p:spPr/>
        <p:txBody>
          <a:bodyPr/>
          <a:lstStyle/>
          <a:p>
            <a:fld id="{192E92A5-04E1-4740-ABD2-0ED08F4C226E}" type="slidenum">
              <a:rPr lang="en-GB" smtClean="0"/>
              <a:t>21</a:t>
            </a:fld>
            <a:endParaRPr lang="en-GB"/>
          </a:p>
        </p:txBody>
      </p:sp>
    </p:spTree>
    <p:extLst>
      <p:ext uri="{BB962C8B-B14F-4D97-AF65-F5344CB8AC3E}">
        <p14:creationId xmlns:p14="http://schemas.microsoft.com/office/powerpoint/2010/main" val="10693351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do not give out your email address. Contact should be made via the school office in the first instance, or alternatively at the end of the school day. Explain that we have an ‘open door’ policy and encourage parent-school relationships.</a:t>
            </a:r>
          </a:p>
          <a:p>
            <a:endParaRPr lang="en-GB" dirty="0"/>
          </a:p>
          <a:p>
            <a:r>
              <a:rPr lang="en-GB" b="1" dirty="0"/>
              <a:t>Allow time at the end for any questions.</a:t>
            </a:r>
          </a:p>
        </p:txBody>
      </p:sp>
      <p:sp>
        <p:nvSpPr>
          <p:cNvPr id="4" name="Slide Number Placeholder 3"/>
          <p:cNvSpPr>
            <a:spLocks noGrp="1"/>
          </p:cNvSpPr>
          <p:nvPr>
            <p:ph type="sldNum" sz="quarter" idx="5"/>
          </p:nvPr>
        </p:nvSpPr>
        <p:spPr/>
        <p:txBody>
          <a:bodyPr/>
          <a:lstStyle/>
          <a:p>
            <a:fld id="{192E92A5-04E1-4740-ABD2-0ED08F4C226E}" type="slidenum">
              <a:rPr lang="en-GB" smtClean="0"/>
              <a:t>22</a:t>
            </a:fld>
            <a:endParaRPr lang="en-GB"/>
          </a:p>
        </p:txBody>
      </p:sp>
    </p:spTree>
    <p:extLst>
      <p:ext uri="{BB962C8B-B14F-4D97-AF65-F5344CB8AC3E}">
        <p14:creationId xmlns:p14="http://schemas.microsoft.com/office/powerpoint/2010/main" val="2527617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08FD3B-D1EE-4E9A-A414-50B8230101BC}"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08FD3B-D1EE-4E9A-A414-50B8230101BC}"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08FD3B-D1EE-4E9A-A414-50B8230101BC}"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08FD3B-D1EE-4E9A-A414-50B8230101BC}"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08FD3B-D1EE-4E9A-A414-50B8230101BC}" type="datetimeFigureOut">
              <a:rPr lang="en-GB" smtClean="0"/>
              <a:t>07/07/2022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408FD3B-D1EE-4E9A-A414-50B8230101BC}" type="datetimeFigureOut">
              <a:rPr lang="en-GB" smtClean="0"/>
              <a:t>07/07/2022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08FD3B-D1EE-4E9A-A414-50B8230101BC}" type="datetimeFigureOut">
              <a:rPr lang="en-GB" smtClean="0"/>
              <a:t>07/07/2022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08FD3B-D1EE-4E9A-A414-50B8230101BC}" type="datetimeFigureOut">
              <a:rPr lang="en-GB" smtClean="0"/>
              <a:t>07/07/2022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5D4B37-DB35-48DA-871E-505B85E8D51C}" type="slidenum">
              <a:rPr lang="en-GB" smtClean="0"/>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6408FD3B-D1EE-4E9A-A414-50B8230101BC}" type="datetimeFigureOut">
              <a:rPr lang="en-GB" smtClean="0"/>
              <a:t>07/07/2022</a:t>
            </a:fld>
            <a:endParaRPr lang="en-GB"/>
          </a:p>
        </p:txBody>
      </p:sp>
      <p:sp>
        <p:nvSpPr>
          <p:cNvPr id="9" name="Slide Number Placeholder 8"/>
          <p:cNvSpPr>
            <a:spLocks noGrp="1"/>
          </p:cNvSpPr>
          <p:nvPr>
            <p:ph type="sldNum" sz="quarter" idx="11"/>
          </p:nvPr>
        </p:nvSpPr>
        <p:spPr/>
        <p:txBody>
          <a:bodyPr/>
          <a:lstStyle/>
          <a:p>
            <a:fld id="{DF5D4B37-DB35-48DA-871E-505B85E8D51C}" type="slidenum">
              <a:rPr lang="en-GB" smtClean="0"/>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08FD3B-D1EE-4E9A-A414-50B8230101BC}"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08FD3B-D1EE-4E9A-A414-50B8230101BC}" type="datetimeFigureOut">
              <a:rPr lang="en-GB" smtClean="0"/>
              <a:t>07/07/2022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5D4B37-DB35-48DA-871E-505B85E8D51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DF5D4B37-DB35-48DA-871E-505B85E8D51C}" type="slidenum">
              <a:rPr lang="en-GB" smtClean="0"/>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6408FD3B-D1EE-4E9A-A414-50B8230101BC}" type="datetimeFigureOut">
              <a:rPr lang="en-GB" smtClean="0"/>
              <a:t>07/07/2022</a:t>
            </a:fld>
            <a:endParaRPr lang="en-GB"/>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8" Type="http://schemas.openxmlformats.org/officeDocument/2006/relationships/hyperlink" Target="mailto:deputy@barnfields.staffs.sch.uk" TargetMode="External"/><Relationship Id="rId3" Type="http://schemas.openxmlformats.org/officeDocument/2006/relationships/image" Target="../media/image2.jpeg"/><Relationship Id="rId7" Type="http://schemas.openxmlformats.org/officeDocument/2006/relationships/hyperlink" Target="mailto:headteacher@barnfields.staffs.sch.uk"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hyperlink" Target="mailto:office@barnfields.staffs.sch.uk" TargetMode="External"/><Relationship Id="rId5" Type="http://schemas.openxmlformats.org/officeDocument/2006/relationships/image" Target="../media/image30.jpeg"/><Relationship Id="rId4" Type="http://schemas.openxmlformats.org/officeDocument/2006/relationships/image" Target="../media/image29.png"/><Relationship Id="rId9" Type="http://schemas.openxmlformats.org/officeDocument/2006/relationships/hyperlink" Target="mailto:senco_BP@Barnfields.staffs.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256" y="908720"/>
            <a:ext cx="8460432" cy="997967"/>
          </a:xfrm>
        </p:spPr>
        <p:txBody>
          <a:bodyPr/>
          <a:lstStyle/>
          <a:p>
            <a:pPr algn="ctr"/>
            <a:r>
              <a:rPr lang="en-GB" sz="5400" dirty="0">
                <a:latin typeface="Arial" panose="020B0604020202020204" pitchFamily="34" charset="0"/>
                <a:cs typeface="Arial" panose="020B0604020202020204" pitchFamily="34" charset="0"/>
              </a:rPr>
              <a:t>Barnfields Primary School</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Year 2</a:t>
            </a:r>
          </a:p>
        </p:txBody>
      </p:sp>
      <p:pic>
        <p:nvPicPr>
          <p:cNvPr id="4" name="Picture 3" descr="th-1.jpeg">
            <a:extLst>
              <a:ext uri="{FF2B5EF4-FFF2-40B4-BE49-F238E27FC236}">
                <a16:creationId xmlns:a16="http://schemas.microsoft.com/office/drawing/2014/main" id="{4F052A5D-603D-4E45-B278-BDDF5A2672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3" name="Rectangle 2">
            <a:extLst>
              <a:ext uri="{FF2B5EF4-FFF2-40B4-BE49-F238E27FC236}">
                <a16:creationId xmlns:a16="http://schemas.microsoft.com/office/drawing/2014/main" id="{CA58AF19-0568-41D8-BE73-9E76294F8481}"/>
              </a:ext>
            </a:extLst>
          </p:cNvPr>
          <p:cNvSpPr/>
          <p:nvPr/>
        </p:nvSpPr>
        <p:spPr>
          <a:xfrm>
            <a:off x="0" y="4167951"/>
            <a:ext cx="8442176" cy="2246769"/>
          </a:xfrm>
          <a:prstGeom prst="rect">
            <a:avLst/>
          </a:prstGeom>
        </p:spPr>
        <p:txBody>
          <a:bodyPr wrap="square">
            <a:spAutoFit/>
          </a:bodyPr>
          <a:lstStyle/>
          <a:p>
            <a:pPr algn="ctr"/>
            <a:r>
              <a:rPr lang="en-GB" sz="2000" b="1" u="sng" dirty="0"/>
              <a:t>SCHOOL VISION: </a:t>
            </a:r>
          </a:p>
          <a:p>
            <a:pPr algn="ctr"/>
            <a:endParaRPr lang="en-GB" sz="2000" b="1" u="sng" dirty="0"/>
          </a:p>
          <a:p>
            <a:pPr algn="ctr"/>
            <a:r>
              <a:rPr lang="en-GB" sz="2000" i="1" dirty="0"/>
              <a:t>At Barnfields, </a:t>
            </a:r>
            <a:r>
              <a:rPr lang="en-GB" sz="2000" b="1" i="1" dirty="0"/>
              <a:t>academic excellence </a:t>
            </a:r>
            <a:r>
              <a:rPr lang="en-GB" sz="2000" i="1" dirty="0"/>
              <a:t>runs alongside </a:t>
            </a:r>
            <a:r>
              <a:rPr lang="en-GB" sz="2000" b="1" i="1" dirty="0"/>
              <a:t>sporting and artistic excellence</a:t>
            </a:r>
            <a:r>
              <a:rPr lang="en-GB" sz="2000" i="1" dirty="0"/>
              <a:t>. The whole child is nurtured as </a:t>
            </a:r>
            <a:r>
              <a:rPr lang="en-GB" sz="2000" b="1" i="1" dirty="0"/>
              <a:t>positive wellbeing </a:t>
            </a:r>
            <a:r>
              <a:rPr lang="en-GB" sz="2000" i="1" dirty="0"/>
              <a:t>is encouraged and supported, enabling them to make </a:t>
            </a:r>
            <a:r>
              <a:rPr lang="en-GB" sz="2000" b="1" i="1" dirty="0"/>
              <a:t>outstanding progress </a:t>
            </a:r>
            <a:r>
              <a:rPr lang="en-GB" sz="2000" i="1" dirty="0"/>
              <a:t>across the curriculum.  This learning is underpinned by </a:t>
            </a:r>
            <a:r>
              <a:rPr lang="en-GB" sz="2000" b="1" i="1" dirty="0"/>
              <a:t>strong values </a:t>
            </a:r>
            <a:r>
              <a:rPr lang="en-GB" sz="2000" i="1" dirty="0"/>
              <a:t>that encourage and guide the children through the rest of their academic journey and as </a:t>
            </a:r>
            <a:r>
              <a:rPr lang="en-GB" sz="2000" b="1" i="1" dirty="0"/>
              <a:t>citizens of the future</a:t>
            </a:r>
            <a:r>
              <a:rPr lang="en-GB" sz="2000" i="1" dirty="0"/>
              <a:t>.</a:t>
            </a:r>
          </a:p>
        </p:txBody>
      </p:sp>
      <p:pic>
        <p:nvPicPr>
          <p:cNvPr id="5" name="Picture 4">
            <a:extLst>
              <a:ext uri="{FF2B5EF4-FFF2-40B4-BE49-F238E27FC236}">
                <a16:creationId xmlns:a16="http://schemas.microsoft.com/office/drawing/2014/main" id="{74781744-E625-4C85-B63A-A23F439D123B}"/>
              </a:ext>
            </a:extLst>
          </p:cNvPr>
          <p:cNvPicPr>
            <a:picLocks noChangeAspect="1"/>
          </p:cNvPicPr>
          <p:nvPr/>
        </p:nvPicPr>
        <p:blipFill>
          <a:blip r:embed="rId4"/>
          <a:stretch>
            <a:fillRect/>
          </a:stretch>
        </p:blipFill>
        <p:spPr>
          <a:xfrm>
            <a:off x="3419872" y="2204864"/>
            <a:ext cx="1637549" cy="1754516"/>
          </a:xfrm>
          <a:prstGeom prst="rect">
            <a:avLst/>
          </a:prstGeom>
        </p:spPr>
      </p:pic>
    </p:spTree>
    <p:extLst>
      <p:ext uri="{BB962C8B-B14F-4D97-AF65-F5344CB8AC3E}">
        <p14:creationId xmlns:p14="http://schemas.microsoft.com/office/powerpoint/2010/main" val="4043114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20000" cy="1143000"/>
          </a:xfrm>
        </p:spPr>
        <p:txBody>
          <a:bodyPr/>
          <a:lstStyle/>
          <a:p>
            <a:pPr algn="ctr"/>
            <a:r>
              <a:rPr lang="en-GB" dirty="0">
                <a:latin typeface="Arial" panose="020B0604020202020204" pitchFamily="34" charset="0"/>
                <a:cs typeface="Arial" panose="020B0604020202020204" pitchFamily="34" charset="0"/>
              </a:rPr>
              <a:t>Meet the Teachers</a:t>
            </a:r>
          </a:p>
        </p:txBody>
      </p:sp>
      <p:sp>
        <p:nvSpPr>
          <p:cNvPr id="12" name="Content Placeholder 2">
            <a:extLst>
              <a:ext uri="{FF2B5EF4-FFF2-40B4-BE49-F238E27FC236}">
                <a16:creationId xmlns:a16="http://schemas.microsoft.com/office/drawing/2014/main" id="{0C24A3D6-0460-4ED4-8578-5CF6C88BB18B}"/>
              </a:ext>
            </a:extLst>
          </p:cNvPr>
          <p:cNvSpPr>
            <a:spLocks noGrp="1"/>
          </p:cNvSpPr>
          <p:nvPr>
            <p:ph idx="1"/>
          </p:nvPr>
        </p:nvSpPr>
        <p:spPr>
          <a:xfrm>
            <a:off x="541476" y="4723642"/>
            <a:ext cx="2230324" cy="1801702"/>
          </a:xfrm>
        </p:spPr>
        <p:txBody>
          <a:bodyPr>
            <a:normAutofit/>
          </a:bodyPr>
          <a:lstStyle/>
          <a:p>
            <a:pPr marL="114300" indent="0" algn="ctr">
              <a:buNone/>
            </a:pPr>
            <a:r>
              <a:rPr lang="en-GB" sz="2000" dirty="0">
                <a:cs typeface="Arial" panose="020B0604020202020204" pitchFamily="34" charset="0"/>
              </a:rPr>
              <a:t>Mr </a:t>
            </a:r>
            <a:r>
              <a:rPr lang="en-GB" sz="2000" dirty="0" err="1">
                <a:cs typeface="Arial" panose="020B0604020202020204" pitchFamily="34" charset="0"/>
              </a:rPr>
              <a:t>Murday</a:t>
            </a:r>
            <a:endParaRPr lang="en-GB" sz="2000" dirty="0">
              <a:cs typeface="Arial" panose="020B0604020202020204" pitchFamily="34" charset="0"/>
            </a:endParaRPr>
          </a:p>
          <a:p>
            <a:pPr marL="114300" indent="0" algn="ctr">
              <a:buNone/>
            </a:pPr>
            <a:endParaRPr lang="en-GB" sz="2000" dirty="0">
              <a:cs typeface="Arial" panose="020B0604020202020204" pitchFamily="34" charset="0"/>
            </a:endParaRPr>
          </a:p>
          <a:p>
            <a:pPr marL="114300" indent="0" algn="ctr">
              <a:buNone/>
            </a:pPr>
            <a:r>
              <a:rPr lang="en-GB" sz="2000" dirty="0">
                <a:cs typeface="Arial" panose="020B0604020202020204" pitchFamily="34" charset="0"/>
              </a:rPr>
              <a:t>Class Teacher and KS1 Phase Leader</a:t>
            </a:r>
          </a:p>
          <a:p>
            <a:pPr marL="114300" indent="0">
              <a:buNone/>
            </a:pPr>
            <a:endParaRPr lang="en-GB" dirty="0">
              <a:cs typeface="Arial" panose="020B0604020202020204" pitchFamily="34" charset="0"/>
            </a:endParaRPr>
          </a:p>
          <a:p>
            <a:pPr marL="114300" indent="0">
              <a:buNone/>
            </a:pPr>
            <a:endParaRPr lang="en-GB" dirty="0">
              <a:latin typeface="XCCW Joined 15a" panose="03050602040000000000" pitchFamily="66" charset="0"/>
            </a:endParaRPr>
          </a:p>
        </p:txBody>
      </p:sp>
      <p:sp>
        <p:nvSpPr>
          <p:cNvPr id="13" name="Content Placeholder 2">
            <a:extLst>
              <a:ext uri="{FF2B5EF4-FFF2-40B4-BE49-F238E27FC236}">
                <a16:creationId xmlns:a16="http://schemas.microsoft.com/office/drawing/2014/main" id="{00578040-5CC9-4479-8FB4-02D2B2DC3BBA}"/>
              </a:ext>
            </a:extLst>
          </p:cNvPr>
          <p:cNvSpPr txBox="1">
            <a:spLocks/>
          </p:cNvSpPr>
          <p:nvPr/>
        </p:nvSpPr>
        <p:spPr>
          <a:xfrm>
            <a:off x="3113372" y="4798080"/>
            <a:ext cx="2307655" cy="1295216"/>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ctr">
              <a:buFont typeface="Arial" pitchFamily="34" charset="0"/>
              <a:buNone/>
            </a:pPr>
            <a:r>
              <a:rPr lang="en-GB" sz="2000" dirty="0">
                <a:cs typeface="Arial" panose="020B0604020202020204" pitchFamily="34" charset="0"/>
              </a:rPr>
              <a:t>Miss Moorcroft</a:t>
            </a:r>
          </a:p>
          <a:p>
            <a:pPr marL="114300" indent="0" algn="ctr">
              <a:buFont typeface="Arial" pitchFamily="34" charset="0"/>
              <a:buNone/>
            </a:pPr>
            <a:endParaRPr lang="en-US" sz="2000" dirty="0">
              <a:cs typeface="Arial" panose="020B0604020202020204" pitchFamily="34" charset="0"/>
            </a:endParaRPr>
          </a:p>
          <a:p>
            <a:pPr marL="114300" indent="0" algn="ctr">
              <a:buFont typeface="Arial" pitchFamily="34" charset="0"/>
              <a:buNone/>
            </a:pPr>
            <a:r>
              <a:rPr lang="en-US" sz="2000" dirty="0">
                <a:cs typeface="Arial" panose="020B0604020202020204" pitchFamily="34" charset="0"/>
              </a:rPr>
              <a:t>Class Teacher</a:t>
            </a:r>
            <a:endParaRPr lang="en-GB" sz="2000" dirty="0">
              <a:cs typeface="Arial" panose="020B0604020202020204" pitchFamily="34" charset="0"/>
            </a:endParaRPr>
          </a:p>
          <a:p>
            <a:pPr marL="114300" indent="0" algn="ctr">
              <a:buFont typeface="Arial" pitchFamily="34" charset="0"/>
              <a:buNone/>
            </a:pPr>
            <a:endParaRPr lang="en-GB" dirty="0">
              <a:latin typeface="XCCW Joined 15a" panose="03050602040000000000" pitchFamily="66" charset="0"/>
            </a:endParaRPr>
          </a:p>
        </p:txBody>
      </p:sp>
      <p:pic>
        <p:nvPicPr>
          <p:cNvPr id="14" name="Picture 13" descr="th-1.jpeg">
            <a:extLst>
              <a:ext uri="{FF2B5EF4-FFF2-40B4-BE49-F238E27FC236}">
                <a16:creationId xmlns:a16="http://schemas.microsoft.com/office/drawing/2014/main" id="{5B83396C-A136-4374-88FC-A3529E8EAFF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3" name="Picture 2">
            <a:extLst>
              <a:ext uri="{FF2B5EF4-FFF2-40B4-BE49-F238E27FC236}">
                <a16:creationId xmlns:a16="http://schemas.microsoft.com/office/drawing/2014/main" id="{D1DBF0C7-EE38-43F1-93DB-E1D4A322D6D9}"/>
              </a:ext>
            </a:extLst>
          </p:cNvPr>
          <p:cNvPicPr>
            <a:picLocks noChangeAspect="1"/>
          </p:cNvPicPr>
          <p:nvPr/>
        </p:nvPicPr>
        <p:blipFill rotWithShape="1">
          <a:blip r:embed="rId4"/>
          <a:srcRect l="13608"/>
          <a:stretch/>
        </p:blipFill>
        <p:spPr>
          <a:xfrm rot="16200000">
            <a:off x="269807" y="1749757"/>
            <a:ext cx="3115235" cy="2571896"/>
          </a:xfrm>
          <a:prstGeom prst="rect">
            <a:avLst/>
          </a:prstGeom>
        </p:spPr>
      </p:pic>
      <p:pic>
        <p:nvPicPr>
          <p:cNvPr id="4" name="Picture 3">
            <a:extLst>
              <a:ext uri="{FF2B5EF4-FFF2-40B4-BE49-F238E27FC236}">
                <a16:creationId xmlns:a16="http://schemas.microsoft.com/office/drawing/2014/main" id="{0755B93D-370B-4622-A21C-C2B0CAD0D350}"/>
              </a:ext>
            </a:extLst>
          </p:cNvPr>
          <p:cNvPicPr>
            <a:picLocks noChangeAspect="1"/>
          </p:cNvPicPr>
          <p:nvPr/>
        </p:nvPicPr>
        <p:blipFill>
          <a:blip r:embed="rId5"/>
          <a:stretch>
            <a:fillRect/>
          </a:stretch>
        </p:blipFill>
        <p:spPr>
          <a:xfrm>
            <a:off x="3165061" y="1590300"/>
            <a:ext cx="2255966" cy="3003425"/>
          </a:xfrm>
          <a:prstGeom prst="rect">
            <a:avLst/>
          </a:prstGeom>
        </p:spPr>
      </p:pic>
      <p:pic>
        <p:nvPicPr>
          <p:cNvPr id="5" name="Picture 4">
            <a:extLst>
              <a:ext uri="{FF2B5EF4-FFF2-40B4-BE49-F238E27FC236}">
                <a16:creationId xmlns:a16="http://schemas.microsoft.com/office/drawing/2014/main" id="{D5C18198-0B6E-42A4-8476-3EECFF75E54A}"/>
              </a:ext>
            </a:extLst>
          </p:cNvPr>
          <p:cNvPicPr>
            <a:picLocks noChangeAspect="1"/>
          </p:cNvPicPr>
          <p:nvPr/>
        </p:nvPicPr>
        <p:blipFill>
          <a:blip r:embed="rId6"/>
          <a:stretch>
            <a:fillRect/>
          </a:stretch>
        </p:blipFill>
        <p:spPr>
          <a:xfrm>
            <a:off x="5476907" y="1589898"/>
            <a:ext cx="2723796" cy="3003425"/>
          </a:xfrm>
          <a:prstGeom prst="rect">
            <a:avLst/>
          </a:prstGeom>
        </p:spPr>
      </p:pic>
      <p:sp>
        <p:nvSpPr>
          <p:cNvPr id="9" name="Content Placeholder 2">
            <a:extLst>
              <a:ext uri="{FF2B5EF4-FFF2-40B4-BE49-F238E27FC236}">
                <a16:creationId xmlns:a16="http://schemas.microsoft.com/office/drawing/2014/main" id="{7A407A56-3647-4DB8-A30B-ED0295BE903F}"/>
              </a:ext>
            </a:extLst>
          </p:cNvPr>
          <p:cNvSpPr txBox="1">
            <a:spLocks/>
          </p:cNvSpPr>
          <p:nvPr/>
        </p:nvSpPr>
        <p:spPr>
          <a:xfrm>
            <a:off x="5411764" y="4797616"/>
            <a:ext cx="2544612" cy="1295216"/>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lgn="ctr">
              <a:buFont typeface="Arial" pitchFamily="34" charset="0"/>
              <a:buNone/>
            </a:pPr>
            <a:r>
              <a:rPr lang="en-GB" sz="2000" dirty="0">
                <a:cs typeface="Arial" panose="020B0604020202020204" pitchFamily="34" charset="0"/>
              </a:rPr>
              <a:t>Miss Turner</a:t>
            </a:r>
          </a:p>
          <a:p>
            <a:pPr marL="114300" indent="0" algn="ctr">
              <a:buFont typeface="Arial" pitchFamily="34" charset="0"/>
              <a:buNone/>
            </a:pPr>
            <a:endParaRPr lang="en-US" sz="2000" dirty="0">
              <a:cs typeface="Arial" panose="020B0604020202020204" pitchFamily="34" charset="0"/>
            </a:endParaRPr>
          </a:p>
          <a:p>
            <a:pPr marL="114300" indent="0" algn="ctr">
              <a:buFont typeface="Arial" pitchFamily="34" charset="0"/>
              <a:buNone/>
            </a:pPr>
            <a:r>
              <a:rPr lang="en-GB" sz="2000" dirty="0">
                <a:cs typeface="Arial" panose="020B0604020202020204" pitchFamily="34" charset="0"/>
              </a:rPr>
              <a:t>Classroom Assistance</a:t>
            </a:r>
          </a:p>
          <a:p>
            <a:pPr marL="114300" indent="0" algn="ctr">
              <a:buFont typeface="Arial" pitchFamily="34" charset="0"/>
              <a:buNone/>
            </a:pPr>
            <a:endParaRPr lang="en-GB" dirty="0">
              <a:latin typeface="XCCW Joined 15a" panose="03050602040000000000" pitchFamily="66" charset="0"/>
            </a:endParaRPr>
          </a:p>
        </p:txBody>
      </p:sp>
    </p:spTree>
    <p:extLst>
      <p:ext uri="{BB962C8B-B14F-4D97-AF65-F5344CB8AC3E}">
        <p14:creationId xmlns:p14="http://schemas.microsoft.com/office/powerpoint/2010/main" val="237945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sz="4000" dirty="0">
                <a:latin typeface="Arial" panose="020B0604020202020204" pitchFamily="34" charset="0"/>
                <a:cs typeface="Arial" panose="020B0604020202020204" pitchFamily="34" charset="0"/>
              </a:rPr>
              <a:t>The School Day</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10" name="Content Placeholder 9">
            <a:extLst>
              <a:ext uri="{FF2B5EF4-FFF2-40B4-BE49-F238E27FC236}">
                <a16:creationId xmlns:a16="http://schemas.microsoft.com/office/drawing/2014/main" id="{574E0E4D-A7CE-4475-BB70-40DC2BDFAEAF}"/>
              </a:ext>
            </a:extLst>
          </p:cNvPr>
          <p:cNvSpPr>
            <a:spLocks noGrp="1"/>
          </p:cNvSpPr>
          <p:nvPr>
            <p:ph idx="1"/>
          </p:nvPr>
        </p:nvSpPr>
        <p:spPr/>
        <p:txBody>
          <a:bodyPr>
            <a:normAutofit fontScale="92500" lnSpcReduction="10000"/>
          </a:bodyPr>
          <a:lstStyle/>
          <a:p>
            <a:r>
              <a:rPr lang="en-GB" dirty="0"/>
              <a:t>Gates will open at </a:t>
            </a:r>
            <a:r>
              <a:rPr lang="en-GB" b="1" dirty="0"/>
              <a:t>8:40am</a:t>
            </a:r>
            <a:r>
              <a:rPr lang="en-GB" dirty="0"/>
              <a:t> and close at </a:t>
            </a:r>
            <a:r>
              <a:rPr lang="en-GB" b="1" dirty="0"/>
              <a:t>8:50am</a:t>
            </a:r>
            <a:r>
              <a:rPr lang="en-GB" dirty="0"/>
              <a:t> for all children.</a:t>
            </a:r>
          </a:p>
          <a:p>
            <a:r>
              <a:rPr lang="en-GB" dirty="0"/>
              <a:t>Registers will be completed between </a:t>
            </a:r>
            <a:r>
              <a:rPr lang="en-GB" b="1" dirty="0"/>
              <a:t>8:50am </a:t>
            </a:r>
            <a:r>
              <a:rPr lang="en-GB" dirty="0"/>
              <a:t>and</a:t>
            </a:r>
            <a:r>
              <a:rPr lang="en-GB" b="1" dirty="0"/>
              <a:t> 9am</a:t>
            </a:r>
            <a:r>
              <a:rPr lang="en-GB" dirty="0"/>
              <a:t>.</a:t>
            </a:r>
          </a:p>
          <a:p>
            <a:r>
              <a:rPr lang="en-GB" dirty="0"/>
              <a:t>Reception and Yr1 will enter during the side gate next to the school office. </a:t>
            </a:r>
          </a:p>
          <a:p>
            <a:r>
              <a:rPr lang="en-GB" dirty="0"/>
              <a:t>Yr2-Yr6 will enter through the main school gate behind the Co-Op. </a:t>
            </a:r>
          </a:p>
          <a:p>
            <a:r>
              <a:rPr lang="en-GB" dirty="0"/>
              <a:t>Learning will begin promptly when registration closes.</a:t>
            </a:r>
          </a:p>
          <a:p>
            <a:r>
              <a:rPr lang="en-GB" dirty="0"/>
              <a:t>Children are encouraged to be increasingly independent. They will be dropped off at the school gates in the morning, with the exception of Reception and Yr1.</a:t>
            </a:r>
          </a:p>
          <a:p>
            <a:r>
              <a:rPr lang="en-GB" dirty="0"/>
              <a:t>Children will be dismissed at the end of the day (same as the morning gate) at the following times: </a:t>
            </a:r>
          </a:p>
          <a:p>
            <a:pPr lvl="1">
              <a:buFont typeface="Wingdings" panose="05000000000000000000" pitchFamily="2" charset="2"/>
              <a:buChar char="§"/>
            </a:pPr>
            <a:r>
              <a:rPr lang="en-GB" b="1" dirty="0"/>
              <a:t>Reception: 3:10pm</a:t>
            </a:r>
          </a:p>
          <a:p>
            <a:pPr lvl="1">
              <a:buFont typeface="Wingdings" panose="05000000000000000000" pitchFamily="2" charset="2"/>
              <a:buChar char="§"/>
            </a:pPr>
            <a:r>
              <a:rPr lang="en-GB" b="1" dirty="0"/>
              <a:t>Yr1 – Yr3: 3:15pm</a:t>
            </a:r>
          </a:p>
          <a:p>
            <a:pPr lvl="1">
              <a:buFont typeface="Wingdings" panose="05000000000000000000" pitchFamily="2" charset="2"/>
              <a:buChar char="§"/>
            </a:pPr>
            <a:r>
              <a:rPr lang="en-GB" b="1" dirty="0"/>
              <a:t>Yr4, Yr5, Yr6: 3:20pm</a:t>
            </a:r>
          </a:p>
        </p:txBody>
      </p:sp>
      <p:pic>
        <p:nvPicPr>
          <p:cNvPr id="3" name="Picture 2">
            <a:extLst>
              <a:ext uri="{FF2B5EF4-FFF2-40B4-BE49-F238E27FC236}">
                <a16:creationId xmlns:a16="http://schemas.microsoft.com/office/drawing/2014/main" id="{CDB72F6C-082A-47B1-BBE3-EBF68428174F}"/>
              </a:ext>
            </a:extLst>
          </p:cNvPr>
          <p:cNvPicPr>
            <a:picLocks noChangeAspect="1"/>
          </p:cNvPicPr>
          <p:nvPr/>
        </p:nvPicPr>
        <p:blipFill>
          <a:blip r:embed="rId4"/>
          <a:stretch>
            <a:fillRect/>
          </a:stretch>
        </p:blipFill>
        <p:spPr>
          <a:xfrm>
            <a:off x="5290030" y="4816210"/>
            <a:ext cx="2978786" cy="1985857"/>
          </a:xfrm>
          <a:prstGeom prst="rect">
            <a:avLst/>
          </a:prstGeom>
        </p:spPr>
      </p:pic>
    </p:spTree>
    <p:extLst>
      <p:ext uri="{BB962C8B-B14F-4D97-AF65-F5344CB8AC3E}">
        <p14:creationId xmlns:p14="http://schemas.microsoft.com/office/powerpoint/2010/main" val="2840696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928" y="48457"/>
            <a:ext cx="7931224" cy="1143000"/>
          </a:xfrm>
        </p:spPr>
        <p:txBody>
          <a:bodyPr/>
          <a:lstStyle/>
          <a:p>
            <a:pPr algn="ctr"/>
            <a:r>
              <a:rPr lang="en-GB" sz="4000" dirty="0">
                <a:latin typeface="Arial" panose="020B0604020202020204" pitchFamily="34" charset="0"/>
                <a:cs typeface="Arial" panose="020B0604020202020204" pitchFamily="34" charset="0"/>
              </a:rPr>
              <a:t>The Importance of Attendance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10" name="Content Placeholder 9">
            <a:extLst>
              <a:ext uri="{FF2B5EF4-FFF2-40B4-BE49-F238E27FC236}">
                <a16:creationId xmlns:a16="http://schemas.microsoft.com/office/drawing/2014/main" id="{574E0E4D-A7CE-4475-BB70-40DC2BDFAEAF}"/>
              </a:ext>
            </a:extLst>
          </p:cNvPr>
          <p:cNvSpPr>
            <a:spLocks noGrp="1"/>
          </p:cNvSpPr>
          <p:nvPr>
            <p:ph idx="1"/>
          </p:nvPr>
        </p:nvSpPr>
        <p:spPr>
          <a:xfrm>
            <a:off x="186747" y="1373401"/>
            <a:ext cx="8273685" cy="4800600"/>
          </a:xfrm>
        </p:spPr>
        <p:txBody>
          <a:bodyPr>
            <a:normAutofit/>
          </a:bodyPr>
          <a:lstStyle/>
          <a:p>
            <a:pPr marL="114300" indent="0" algn="ctr">
              <a:buNone/>
            </a:pPr>
            <a:r>
              <a:rPr lang="en-GB" dirty="0"/>
              <a:t>Regular school attendance is the key to enabling children and young people to maximise the educational opportunities available to them and become emotionally resilient, confident and competent adults who are able to realise their full potential and make a positive contribution to their community. Promoting excellent attendance is the responsibility of the whole school community. </a:t>
            </a:r>
          </a:p>
        </p:txBody>
      </p:sp>
      <p:pic>
        <p:nvPicPr>
          <p:cNvPr id="5" name="Picture 4">
            <a:extLst>
              <a:ext uri="{FF2B5EF4-FFF2-40B4-BE49-F238E27FC236}">
                <a16:creationId xmlns:a16="http://schemas.microsoft.com/office/drawing/2014/main" id="{83063CA7-4793-48B1-9C7D-A27244CE3F94}"/>
              </a:ext>
            </a:extLst>
          </p:cNvPr>
          <p:cNvPicPr>
            <a:picLocks noChangeAspect="1"/>
          </p:cNvPicPr>
          <p:nvPr/>
        </p:nvPicPr>
        <p:blipFill>
          <a:blip r:embed="rId4"/>
          <a:stretch>
            <a:fillRect/>
          </a:stretch>
        </p:blipFill>
        <p:spPr>
          <a:xfrm>
            <a:off x="0" y="5643551"/>
            <a:ext cx="8420100" cy="962025"/>
          </a:xfrm>
          <a:prstGeom prst="rect">
            <a:avLst/>
          </a:prstGeom>
        </p:spPr>
      </p:pic>
      <p:pic>
        <p:nvPicPr>
          <p:cNvPr id="3" name="Picture 2">
            <a:extLst>
              <a:ext uri="{FF2B5EF4-FFF2-40B4-BE49-F238E27FC236}">
                <a16:creationId xmlns:a16="http://schemas.microsoft.com/office/drawing/2014/main" id="{4FB7BE3A-246A-4D8A-94B0-FCA7DCD5915F}"/>
              </a:ext>
            </a:extLst>
          </p:cNvPr>
          <p:cNvPicPr>
            <a:picLocks noChangeAspect="1"/>
          </p:cNvPicPr>
          <p:nvPr/>
        </p:nvPicPr>
        <p:blipFill>
          <a:blip r:embed="rId5"/>
          <a:stretch>
            <a:fillRect/>
          </a:stretch>
        </p:blipFill>
        <p:spPr>
          <a:xfrm>
            <a:off x="155142" y="3773701"/>
            <a:ext cx="8260796" cy="1658256"/>
          </a:xfrm>
          <a:prstGeom prst="rect">
            <a:avLst/>
          </a:prstGeom>
        </p:spPr>
      </p:pic>
    </p:spTree>
    <p:extLst>
      <p:ext uri="{BB962C8B-B14F-4D97-AF65-F5344CB8AC3E}">
        <p14:creationId xmlns:p14="http://schemas.microsoft.com/office/powerpoint/2010/main" val="3269214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Expectations at Barnfields</a:t>
            </a:r>
          </a:p>
        </p:txBody>
      </p:sp>
      <p:sp>
        <p:nvSpPr>
          <p:cNvPr id="3" name="Content Placeholder 2"/>
          <p:cNvSpPr>
            <a:spLocks noGrp="1"/>
          </p:cNvSpPr>
          <p:nvPr>
            <p:ph idx="1"/>
          </p:nvPr>
        </p:nvSpPr>
        <p:spPr>
          <a:xfrm>
            <a:off x="457200" y="1600200"/>
            <a:ext cx="5050904" cy="4800600"/>
          </a:xfrm>
        </p:spPr>
        <p:txBody>
          <a:bodyPr>
            <a:normAutofit lnSpcReduction="10000"/>
          </a:bodyPr>
          <a:lstStyle/>
          <a:p>
            <a:r>
              <a:rPr lang="en-GB" dirty="0">
                <a:cs typeface="Arial" panose="020B0604020202020204" pitchFamily="34" charset="0"/>
              </a:rPr>
              <a:t>Barnfields’ Values of </a:t>
            </a:r>
            <a:r>
              <a:rPr lang="en-GB" i="1" dirty="0">
                <a:cs typeface="Arial" panose="020B0604020202020204" pitchFamily="34" charset="0"/>
              </a:rPr>
              <a:t>Respect, Reflection, Resilience, Responsibility </a:t>
            </a:r>
            <a:r>
              <a:rPr lang="en-GB" dirty="0">
                <a:cs typeface="Arial" panose="020B0604020202020204" pitchFamily="34" charset="0"/>
              </a:rPr>
              <a:t>and</a:t>
            </a:r>
            <a:r>
              <a:rPr lang="en-GB" i="1" dirty="0">
                <a:cs typeface="Arial" panose="020B0604020202020204" pitchFamily="34" charset="0"/>
              </a:rPr>
              <a:t> Positivity </a:t>
            </a:r>
            <a:r>
              <a:rPr lang="en-GB" dirty="0">
                <a:cs typeface="Arial" panose="020B0604020202020204" pitchFamily="34" charset="0"/>
              </a:rPr>
              <a:t>are at the heart of all of the children’s actions. </a:t>
            </a:r>
          </a:p>
          <a:p>
            <a:r>
              <a:rPr lang="en-GB" dirty="0">
                <a:cs typeface="Arial" panose="020B0604020202020204" pitchFamily="34" charset="0"/>
              </a:rPr>
              <a:t>Every child looks smart in the correct school uniform and is proud to respect the Barnfields Badge.</a:t>
            </a:r>
          </a:p>
          <a:p>
            <a:r>
              <a:rPr lang="en-GB" dirty="0">
                <a:cs typeface="Arial" panose="020B0604020202020204" pitchFamily="34" charset="0"/>
              </a:rPr>
              <a:t>Excellent behaviour at all times will be the responsibility of the child; they will be asked to reflect on their choices and consequences may be incurred.</a:t>
            </a:r>
          </a:p>
          <a:p>
            <a:r>
              <a:rPr lang="en-GB" dirty="0">
                <a:cs typeface="Arial" panose="020B0604020202020204" pitchFamily="34" charset="0"/>
              </a:rPr>
              <a:t>There will be mutual respect from all members of our school community at all times.</a:t>
            </a:r>
          </a:p>
          <a:p>
            <a:endParaRPr lang="en-GB" dirty="0">
              <a:latin typeface="Arial" panose="020B0604020202020204" pitchFamily="34" charset="0"/>
              <a:cs typeface="Arial" panose="020B0604020202020204" pitchFamily="34" charset="0"/>
            </a:endParaRP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1026" name="Picture 2" descr="Image preview">
            <a:extLst>
              <a:ext uri="{FF2B5EF4-FFF2-40B4-BE49-F238E27FC236}">
                <a16:creationId xmlns:a16="http://schemas.microsoft.com/office/drawing/2014/main" id="{A073C4A3-37CB-4F0F-B7FD-1D2A9B91E65A}"/>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08104" y="2308314"/>
            <a:ext cx="2818318" cy="2241372"/>
          </a:xfrm>
          <a:prstGeom prst="rect">
            <a:avLst/>
          </a:prstGeom>
          <a:noFill/>
          <a:ln w="19050">
            <a:solidFill>
              <a:schemeClr val="tx2"/>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7871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School Uniform</a:t>
            </a:r>
          </a:p>
        </p:txBody>
      </p:sp>
      <p:sp>
        <p:nvSpPr>
          <p:cNvPr id="3" name="Content Placeholder 2"/>
          <p:cNvSpPr>
            <a:spLocks noGrp="1"/>
          </p:cNvSpPr>
          <p:nvPr>
            <p:ph idx="1"/>
          </p:nvPr>
        </p:nvSpPr>
        <p:spPr>
          <a:xfrm>
            <a:off x="457200" y="1340768"/>
            <a:ext cx="7620000" cy="5517232"/>
          </a:xfrm>
        </p:spPr>
        <p:txBody>
          <a:bodyPr>
            <a:normAutofit lnSpcReduction="10000"/>
          </a:bodyPr>
          <a:lstStyle/>
          <a:p>
            <a:pPr marL="114300" indent="0" algn="ctr">
              <a:buNone/>
            </a:pPr>
            <a:r>
              <a:rPr lang="en-GB" sz="2000" b="1" dirty="0"/>
              <a:t>All pupils are expected to wear the uniform in full to school every day.</a:t>
            </a:r>
          </a:p>
          <a:p>
            <a:pPr marL="114300" indent="0" algn="ctr">
              <a:buNone/>
            </a:pPr>
            <a:endParaRPr lang="en-GB" sz="2000" dirty="0"/>
          </a:p>
          <a:p>
            <a:pPr marL="114300" indent="0" algn="ctr">
              <a:buNone/>
            </a:pPr>
            <a:r>
              <a:rPr lang="en-GB" sz="2000" dirty="0"/>
              <a:t>At Barnfields, children wear white collared shirts (long or short-sleeved), together with our </a:t>
            </a:r>
            <a:r>
              <a:rPr lang="en-GB" sz="2000" b="1" dirty="0"/>
              <a:t>school tie</a:t>
            </a:r>
            <a:r>
              <a:rPr lang="en-GB" sz="2000" dirty="0"/>
              <a:t>.  A </a:t>
            </a:r>
            <a:r>
              <a:rPr lang="en-GB" sz="2000" b="1" dirty="0"/>
              <a:t>red school cardigan </a:t>
            </a:r>
            <a:r>
              <a:rPr lang="en-GB" sz="2000" dirty="0"/>
              <a:t>or V-necked jumper with the </a:t>
            </a:r>
            <a:r>
              <a:rPr lang="en-GB" sz="2000" b="1" dirty="0"/>
              <a:t>school logo </a:t>
            </a:r>
            <a:r>
              <a:rPr lang="en-GB" sz="2000" dirty="0"/>
              <a:t>must also be worn.   This is accompanied by a </a:t>
            </a:r>
            <a:r>
              <a:rPr lang="en-GB" sz="2000" b="1" dirty="0"/>
              <a:t>grey/red tartan skirt/pinafore dress </a:t>
            </a:r>
            <a:r>
              <a:rPr lang="en-GB" sz="2000" dirty="0"/>
              <a:t>or black trousers (no leggings, jeans or combat style).  </a:t>
            </a:r>
            <a:r>
              <a:rPr lang="en-GB" sz="2000" b="1" dirty="0"/>
              <a:t>Black tights and black, white or grey socks </a:t>
            </a:r>
            <a:r>
              <a:rPr lang="en-GB" sz="2000" dirty="0"/>
              <a:t>with sensible </a:t>
            </a:r>
            <a:r>
              <a:rPr lang="en-GB" sz="2000" b="1" dirty="0"/>
              <a:t>black shoes or plain black boots </a:t>
            </a:r>
            <a:r>
              <a:rPr lang="en-GB" sz="2000" dirty="0"/>
              <a:t>(no trainers or pumps) for the winter months must also be worn. </a:t>
            </a:r>
          </a:p>
          <a:p>
            <a:pPr marL="114300" indent="0" algn="ctr">
              <a:buNone/>
            </a:pPr>
            <a:endParaRPr lang="en-GB" sz="2000" dirty="0"/>
          </a:p>
          <a:p>
            <a:pPr marL="114300" indent="0" algn="ctr">
              <a:buNone/>
            </a:pPr>
            <a:r>
              <a:rPr lang="en-GB" sz="2000" dirty="0"/>
              <a:t>We encourage everyone to wear our main school uniform all year round.  However, in the summer, children are able to wear black or grey shorts, or a red and white checked summer dress with white socks. </a:t>
            </a:r>
          </a:p>
          <a:p>
            <a:pPr marL="114300" indent="0" algn="ctr">
              <a:buNone/>
            </a:pPr>
            <a:endParaRPr lang="en-GB" sz="2000" dirty="0"/>
          </a:p>
          <a:p>
            <a:pPr marL="114300" indent="0" algn="ctr">
              <a:buNone/>
            </a:pPr>
            <a:r>
              <a:rPr lang="en-GB" sz="2000" dirty="0"/>
              <a:t>Please note that our PTFA, for a small donation, sell good quality second hand uniform.</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Tree>
    <p:extLst>
      <p:ext uri="{BB962C8B-B14F-4D97-AF65-F5344CB8AC3E}">
        <p14:creationId xmlns:p14="http://schemas.microsoft.com/office/powerpoint/2010/main" val="1381213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0"/>
            <a:ext cx="7931224" cy="1143000"/>
          </a:xfrm>
        </p:spPr>
        <p:txBody>
          <a:bodyPr/>
          <a:lstStyle/>
          <a:p>
            <a:pPr algn="ctr"/>
            <a:r>
              <a:rPr lang="en-GB" dirty="0">
                <a:latin typeface="Arial" panose="020B0604020202020204" pitchFamily="34" charset="0"/>
                <a:cs typeface="Arial" panose="020B0604020202020204" pitchFamily="34" charset="0"/>
              </a:rPr>
              <a:t>PE Kit</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5" name="Rectangle 4">
            <a:extLst>
              <a:ext uri="{FF2B5EF4-FFF2-40B4-BE49-F238E27FC236}">
                <a16:creationId xmlns:a16="http://schemas.microsoft.com/office/drawing/2014/main" id="{F2D87445-6E48-47C6-A96D-EAEC8FB7512B}"/>
              </a:ext>
            </a:extLst>
          </p:cNvPr>
          <p:cNvSpPr/>
          <p:nvPr/>
        </p:nvSpPr>
        <p:spPr>
          <a:xfrm>
            <a:off x="0" y="1153886"/>
            <a:ext cx="5400600" cy="4967514"/>
          </a:xfrm>
          <a:prstGeom prst="rect">
            <a:avLst/>
          </a:prstGeom>
        </p:spPr>
        <p:txBody>
          <a:bodyPr wrap="square">
            <a:spAutoFit/>
          </a:bodyPr>
          <a:lstStyle/>
          <a:p>
            <a:pPr marL="114300" lvl="0" algn="ctr">
              <a:spcBef>
                <a:spcPct val="20000"/>
              </a:spcBef>
              <a:buClr>
                <a:srgbClr val="7A7A7A"/>
              </a:buClr>
            </a:pPr>
            <a:r>
              <a:rPr lang="en-GB" sz="2200" dirty="0">
                <a:solidFill>
                  <a:srgbClr val="000000"/>
                </a:solidFill>
              </a:rPr>
              <a:t>PE kits are an essential part of physical education.  They ensure children remain safe whilst being active and are key for personal hygiene.  Children will be expected to wear a </a:t>
            </a:r>
            <a:r>
              <a:rPr lang="en-GB" sz="2200" b="1" dirty="0">
                <a:solidFill>
                  <a:srgbClr val="000000"/>
                </a:solidFill>
              </a:rPr>
              <a:t>red t-shirt with logo, black shorts or skirt and black or white socks</a:t>
            </a:r>
            <a:r>
              <a:rPr lang="en-GB" sz="2200" dirty="0">
                <a:solidFill>
                  <a:srgbClr val="000000"/>
                </a:solidFill>
              </a:rPr>
              <a:t>. A Barnfields hoody is optional.  We encourage children to wear </a:t>
            </a:r>
            <a:r>
              <a:rPr lang="en-GB" sz="2200" b="1" dirty="0">
                <a:solidFill>
                  <a:srgbClr val="000000"/>
                </a:solidFill>
              </a:rPr>
              <a:t>inexpensive trainers; we do not stipulate a colour</a:t>
            </a:r>
            <a:r>
              <a:rPr lang="en-GB" sz="2200" dirty="0">
                <a:solidFill>
                  <a:srgbClr val="000000"/>
                </a:solidFill>
              </a:rPr>
              <a:t>.  Additional warm clothing e.g. tracksuit can also be worn when necessary. </a:t>
            </a:r>
          </a:p>
          <a:p>
            <a:pPr marL="114300" lvl="0" algn="ctr">
              <a:spcBef>
                <a:spcPct val="20000"/>
              </a:spcBef>
              <a:buClr>
                <a:srgbClr val="7A7A7A"/>
              </a:buClr>
            </a:pPr>
            <a:endParaRPr lang="en-GB" sz="2200" dirty="0">
              <a:solidFill>
                <a:srgbClr val="000000"/>
              </a:solidFill>
            </a:endParaRPr>
          </a:p>
          <a:p>
            <a:pPr marL="114300" lvl="0" algn="ctr">
              <a:spcBef>
                <a:spcPct val="20000"/>
              </a:spcBef>
              <a:buClr>
                <a:srgbClr val="7A7A7A"/>
              </a:buClr>
            </a:pPr>
            <a:r>
              <a:rPr lang="en-GB" sz="2200" b="1" dirty="0">
                <a:solidFill>
                  <a:srgbClr val="FF0000"/>
                </a:solidFill>
              </a:rPr>
              <a:t>‘Let’s Dance’ is not part of the Barnfields PE Kit and should only be worn for after school clubs only.</a:t>
            </a:r>
          </a:p>
        </p:txBody>
      </p:sp>
      <p:pic>
        <p:nvPicPr>
          <p:cNvPr id="7" name="Picture 6">
            <a:extLst>
              <a:ext uri="{FF2B5EF4-FFF2-40B4-BE49-F238E27FC236}">
                <a16:creationId xmlns:a16="http://schemas.microsoft.com/office/drawing/2014/main" id="{D7B08C22-CADA-455D-8BAC-996600969B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5231" y="1143000"/>
            <a:ext cx="2958075" cy="4437112"/>
          </a:xfrm>
          <a:prstGeom prst="rect">
            <a:avLst/>
          </a:prstGeom>
        </p:spPr>
      </p:pic>
    </p:spTree>
    <p:extLst>
      <p:ext uri="{BB962C8B-B14F-4D97-AF65-F5344CB8AC3E}">
        <p14:creationId xmlns:p14="http://schemas.microsoft.com/office/powerpoint/2010/main" val="2326338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Jewellery </a:t>
            </a:r>
          </a:p>
        </p:txBody>
      </p:sp>
      <p:sp>
        <p:nvSpPr>
          <p:cNvPr id="3" name="Content Placeholder 2"/>
          <p:cNvSpPr>
            <a:spLocks noGrp="1"/>
          </p:cNvSpPr>
          <p:nvPr>
            <p:ph idx="1"/>
          </p:nvPr>
        </p:nvSpPr>
        <p:spPr>
          <a:xfrm>
            <a:off x="396788" y="1028700"/>
            <a:ext cx="7620000" cy="4800600"/>
          </a:xfrm>
        </p:spPr>
        <p:txBody>
          <a:bodyPr>
            <a:normAutofit lnSpcReduction="10000"/>
          </a:bodyPr>
          <a:lstStyle/>
          <a:p>
            <a:pPr marL="114300" indent="0" algn="ctr">
              <a:buNone/>
            </a:pPr>
            <a:endParaRPr lang="en-GB" dirty="0">
              <a:latin typeface="XCCW Joined 15a" panose="03050602040000000000" pitchFamily="66" charset="0"/>
            </a:endParaRPr>
          </a:p>
          <a:p>
            <a:pPr marL="114300" indent="0" algn="ctr">
              <a:buNone/>
            </a:pPr>
            <a:r>
              <a:rPr lang="en-GB" dirty="0"/>
              <a:t>The wearing of jewellery in school is not permitted with exception of one </a:t>
            </a:r>
            <a:r>
              <a:rPr lang="en-GB" b="1" dirty="0"/>
              <a:t>pair of plain studded earrings </a:t>
            </a:r>
            <a:r>
              <a:rPr lang="en-GB" dirty="0"/>
              <a:t>and </a:t>
            </a:r>
            <a:r>
              <a:rPr lang="en-GB" b="1" dirty="0"/>
              <a:t>watches</a:t>
            </a:r>
            <a:r>
              <a:rPr lang="en-GB" dirty="0"/>
              <a:t>. This is to ensure the health and safety of the children. Children are not allowed to wear any jewellery for PE and must be able to remove earrings by themselves as staff are not allowed to assist or tape them up. Therefore, if children are unable to remove their own earrings, please do not allow them to wear them on PE days.</a:t>
            </a:r>
          </a:p>
          <a:p>
            <a:pPr marL="114300" indent="0" algn="ctr">
              <a:buNone/>
            </a:pPr>
            <a:endParaRPr lang="en-GB" dirty="0"/>
          </a:p>
          <a:p>
            <a:pPr marL="114300" indent="0" algn="ctr">
              <a:buNone/>
            </a:pPr>
            <a:r>
              <a:rPr lang="en-GB" dirty="0"/>
              <a:t>Please remember that PE is a legal requirement in which children must participate. With this in mind, we suggest that children having ears pierced do so at the beginning of the summer holiday.</a:t>
            </a:r>
          </a:p>
          <a:p>
            <a:pPr marL="114300" indent="0" algn="ctr">
              <a:buNone/>
            </a:pPr>
            <a:endParaRPr lang="en-GB" dirty="0"/>
          </a:p>
          <a:p>
            <a:pPr marL="114300" indent="0">
              <a:buNone/>
            </a:pPr>
            <a:endParaRPr lang="en-US" dirty="0">
              <a:latin typeface="XCCW Joined 15a" panose="03050602040000000000" pitchFamily="66" charset="0"/>
            </a:endParaRP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Tree>
    <p:extLst>
      <p:ext uri="{BB962C8B-B14F-4D97-AF65-F5344CB8AC3E}">
        <p14:creationId xmlns:p14="http://schemas.microsoft.com/office/powerpoint/2010/main" val="2108007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Hair Accessories </a:t>
            </a:r>
          </a:p>
        </p:txBody>
      </p:sp>
      <p:sp>
        <p:nvSpPr>
          <p:cNvPr id="3" name="Content Placeholder 2"/>
          <p:cNvSpPr>
            <a:spLocks noGrp="1"/>
          </p:cNvSpPr>
          <p:nvPr>
            <p:ph idx="1"/>
          </p:nvPr>
        </p:nvSpPr>
        <p:spPr>
          <a:xfrm>
            <a:off x="3419872" y="1628800"/>
            <a:ext cx="4906888" cy="4800600"/>
          </a:xfrm>
        </p:spPr>
        <p:txBody>
          <a:bodyPr>
            <a:normAutofit/>
          </a:bodyPr>
          <a:lstStyle/>
          <a:p>
            <a:pPr marL="114300" indent="0" algn="ctr">
              <a:buNone/>
            </a:pPr>
            <a:endParaRPr lang="en-GB" dirty="0">
              <a:latin typeface="XCCW Joined 15a" panose="03050602040000000000" pitchFamily="66" charset="0"/>
            </a:endParaRPr>
          </a:p>
          <a:p>
            <a:pPr marL="114300" indent="0" algn="ctr">
              <a:buNone/>
            </a:pPr>
            <a:r>
              <a:rPr lang="en-GB" dirty="0">
                <a:latin typeface="XCCW Joined 15a" panose="03050602040000000000" pitchFamily="66" charset="0"/>
              </a:rPr>
              <a:t>We expect hairstyles to be presentable and smart without being too extreme. Long hair must be tied back for PE. During lesson time, we encourage hair to be tied back so not to hinder their learning. </a:t>
            </a:r>
          </a:p>
          <a:p>
            <a:pPr marL="114300" indent="0" algn="ctr">
              <a:buNone/>
            </a:pPr>
            <a:endParaRPr lang="en-GB" b="1" dirty="0">
              <a:latin typeface="XCCW Joined 15a" panose="03050602040000000000" pitchFamily="66" charset="0"/>
            </a:endParaRPr>
          </a:p>
          <a:p>
            <a:pPr marL="114300" indent="0" algn="ctr">
              <a:buNone/>
            </a:pPr>
            <a:r>
              <a:rPr lang="en-GB" b="1" dirty="0">
                <a:latin typeface="XCCW Joined 15a" panose="03050602040000000000" pitchFamily="66" charset="0"/>
              </a:rPr>
              <a:t>Accessories, such as headbands, need to be sensible in appearance and size.</a:t>
            </a:r>
          </a:p>
          <a:p>
            <a:pPr marL="114300" indent="0">
              <a:buNone/>
            </a:pPr>
            <a:endParaRPr lang="en-US" dirty="0">
              <a:latin typeface="XCCW Joined 15a" panose="03050602040000000000" pitchFamily="66" charset="0"/>
            </a:endParaRP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6" name="Picture 5">
            <a:extLst>
              <a:ext uri="{FF2B5EF4-FFF2-40B4-BE49-F238E27FC236}">
                <a16:creationId xmlns:a16="http://schemas.microsoft.com/office/drawing/2014/main" id="{60988AF0-CFE0-4668-AFB2-D38434CBBF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035" y="1628800"/>
            <a:ext cx="3200400" cy="4800600"/>
          </a:xfrm>
          <a:prstGeom prst="rect">
            <a:avLst/>
          </a:prstGeom>
        </p:spPr>
      </p:pic>
    </p:spTree>
    <p:extLst>
      <p:ext uri="{BB962C8B-B14F-4D97-AF65-F5344CB8AC3E}">
        <p14:creationId xmlns:p14="http://schemas.microsoft.com/office/powerpoint/2010/main" val="1630923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075240" cy="1143000"/>
          </a:xfrm>
        </p:spPr>
        <p:txBody>
          <a:bodyPr/>
          <a:lstStyle/>
          <a:p>
            <a:pPr algn="ctr"/>
            <a:r>
              <a:rPr lang="en-GB" sz="3600" dirty="0">
                <a:latin typeface="Arial" panose="020B0604020202020204" pitchFamily="34" charset="0"/>
                <a:cs typeface="Arial" panose="020B0604020202020204" pitchFamily="34" charset="0"/>
              </a:rPr>
              <a:t>Barnfields’ Behaviour Policy: Principles</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7" name="Picture 6">
            <a:extLst>
              <a:ext uri="{FF2B5EF4-FFF2-40B4-BE49-F238E27FC236}">
                <a16:creationId xmlns:a16="http://schemas.microsoft.com/office/drawing/2014/main" id="{C83282DC-8236-44AD-AF3C-A76486726CEB}"/>
              </a:ext>
            </a:extLst>
          </p:cNvPr>
          <p:cNvPicPr>
            <a:picLocks noChangeAspect="1"/>
          </p:cNvPicPr>
          <p:nvPr/>
        </p:nvPicPr>
        <p:blipFill>
          <a:blip r:embed="rId4"/>
          <a:stretch>
            <a:fillRect/>
          </a:stretch>
        </p:blipFill>
        <p:spPr>
          <a:xfrm>
            <a:off x="611560" y="1334165"/>
            <a:ext cx="2471345" cy="5515518"/>
          </a:xfrm>
          <a:prstGeom prst="rect">
            <a:avLst/>
          </a:prstGeom>
        </p:spPr>
      </p:pic>
      <p:pic>
        <p:nvPicPr>
          <p:cNvPr id="8" name="Picture 7">
            <a:extLst>
              <a:ext uri="{FF2B5EF4-FFF2-40B4-BE49-F238E27FC236}">
                <a16:creationId xmlns:a16="http://schemas.microsoft.com/office/drawing/2014/main" id="{7D4BCDF7-8706-4FD9-ACF3-2E4E261070CE}"/>
              </a:ext>
            </a:extLst>
          </p:cNvPr>
          <p:cNvPicPr>
            <a:picLocks noChangeAspect="1"/>
          </p:cNvPicPr>
          <p:nvPr/>
        </p:nvPicPr>
        <p:blipFill>
          <a:blip r:embed="rId5"/>
          <a:stretch>
            <a:fillRect/>
          </a:stretch>
        </p:blipFill>
        <p:spPr>
          <a:xfrm>
            <a:off x="3156305" y="1388250"/>
            <a:ext cx="2496065" cy="5461433"/>
          </a:xfrm>
          <a:prstGeom prst="rect">
            <a:avLst/>
          </a:prstGeom>
        </p:spPr>
      </p:pic>
      <p:pic>
        <p:nvPicPr>
          <p:cNvPr id="9" name="Picture 8">
            <a:extLst>
              <a:ext uri="{FF2B5EF4-FFF2-40B4-BE49-F238E27FC236}">
                <a16:creationId xmlns:a16="http://schemas.microsoft.com/office/drawing/2014/main" id="{2F3EB00C-A70D-4851-BB29-45B44265F342}"/>
              </a:ext>
            </a:extLst>
          </p:cNvPr>
          <p:cNvPicPr>
            <a:picLocks noChangeAspect="1"/>
          </p:cNvPicPr>
          <p:nvPr/>
        </p:nvPicPr>
        <p:blipFill>
          <a:blip r:embed="rId6"/>
          <a:stretch>
            <a:fillRect/>
          </a:stretch>
        </p:blipFill>
        <p:spPr>
          <a:xfrm>
            <a:off x="5705546" y="1375901"/>
            <a:ext cx="2413678" cy="5432045"/>
          </a:xfrm>
          <a:prstGeom prst="rect">
            <a:avLst/>
          </a:prstGeom>
        </p:spPr>
      </p:pic>
    </p:spTree>
    <p:extLst>
      <p:ext uri="{BB962C8B-B14F-4D97-AF65-F5344CB8AC3E}">
        <p14:creationId xmlns:p14="http://schemas.microsoft.com/office/powerpoint/2010/main" val="2846251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075240" cy="1143000"/>
          </a:xfrm>
        </p:spPr>
        <p:txBody>
          <a:bodyPr/>
          <a:lstStyle/>
          <a:p>
            <a:pPr algn="ctr"/>
            <a:r>
              <a:rPr lang="en-GB" sz="3600" dirty="0">
                <a:latin typeface="Arial" panose="020B0604020202020204" pitchFamily="34" charset="0"/>
                <a:cs typeface="Arial" panose="020B0604020202020204" pitchFamily="34" charset="0"/>
              </a:rPr>
              <a:t>Barnfields’ Behaviour Policy: Rewards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3" name="Picture 2">
            <a:extLst>
              <a:ext uri="{FF2B5EF4-FFF2-40B4-BE49-F238E27FC236}">
                <a16:creationId xmlns:a16="http://schemas.microsoft.com/office/drawing/2014/main" id="{7CE8B23D-A915-4483-9117-835EAB6B89E8}"/>
              </a:ext>
            </a:extLst>
          </p:cNvPr>
          <p:cNvPicPr>
            <a:picLocks noChangeAspect="1"/>
          </p:cNvPicPr>
          <p:nvPr/>
        </p:nvPicPr>
        <p:blipFill>
          <a:blip r:embed="rId4"/>
          <a:stretch>
            <a:fillRect/>
          </a:stretch>
        </p:blipFill>
        <p:spPr>
          <a:xfrm>
            <a:off x="241176" y="2465599"/>
            <a:ext cx="3017782" cy="3005588"/>
          </a:xfrm>
          <a:prstGeom prst="rect">
            <a:avLst/>
          </a:prstGeom>
        </p:spPr>
      </p:pic>
      <p:sp>
        <p:nvSpPr>
          <p:cNvPr id="5" name="Rectangle 4">
            <a:extLst>
              <a:ext uri="{FF2B5EF4-FFF2-40B4-BE49-F238E27FC236}">
                <a16:creationId xmlns:a16="http://schemas.microsoft.com/office/drawing/2014/main" id="{126A0401-9FAB-42C2-96C6-66BFB1427C77}"/>
              </a:ext>
            </a:extLst>
          </p:cNvPr>
          <p:cNvSpPr/>
          <p:nvPr/>
        </p:nvSpPr>
        <p:spPr>
          <a:xfrm>
            <a:off x="3347864" y="1628800"/>
            <a:ext cx="4968552" cy="4524315"/>
          </a:xfrm>
          <a:prstGeom prst="rect">
            <a:avLst/>
          </a:prstGeom>
        </p:spPr>
        <p:txBody>
          <a:bodyPr wrap="square">
            <a:spAutoFit/>
          </a:bodyPr>
          <a:lstStyle/>
          <a:p>
            <a:pPr fontAlgn="t"/>
            <a:r>
              <a:rPr lang="en-GB" b="1" dirty="0">
                <a:latin typeface="Arial" panose="020B0604020202020204" pitchFamily="34" charset="0"/>
                <a:cs typeface="Arial" panose="020B0604020202020204" pitchFamily="34" charset="0"/>
              </a:rPr>
              <a:t>Daily:  </a:t>
            </a:r>
            <a:r>
              <a:rPr lang="en-GB" dirty="0">
                <a:latin typeface="Arial" panose="020B0604020202020204" pitchFamily="34" charset="0"/>
                <a:cs typeface="Arial" panose="020B0604020202020204" pitchFamily="34" charset="0"/>
              </a:rPr>
              <a:t>Verbal praise, celebration of work in class, stickers, sent to partner year group teacher/Phase Leader, raffle ticket reward (drawn at end of week)</a:t>
            </a:r>
          </a:p>
          <a:p>
            <a:pPr fontAlgn="t"/>
            <a:endParaRPr lang="en-GB" dirty="0">
              <a:latin typeface="Arial" panose="020B0604020202020204" pitchFamily="34" charset="0"/>
              <a:cs typeface="Arial" panose="020B0604020202020204" pitchFamily="34" charset="0"/>
            </a:endParaRPr>
          </a:p>
          <a:p>
            <a:pPr fontAlgn="t"/>
            <a:r>
              <a:rPr lang="en-GB" b="1" dirty="0">
                <a:latin typeface="Arial" panose="020B0604020202020204" pitchFamily="34" charset="0"/>
                <a:cs typeface="Arial" panose="020B0604020202020204" pitchFamily="34" charset="0"/>
              </a:rPr>
              <a:t>Weekly: </a:t>
            </a:r>
            <a:r>
              <a:rPr lang="en-GB" dirty="0">
                <a:latin typeface="Arial" panose="020B0604020202020204" pitchFamily="34" charset="0"/>
                <a:cs typeface="Arial" panose="020B0604020202020204" pitchFamily="34" charset="0"/>
              </a:rPr>
              <a:t>Phase Leader sticker, email to parents, Hot Chocolate Friday with Phase Leader, raffle ticket draw, Celebration Assembly (Well Done)</a:t>
            </a:r>
          </a:p>
          <a:p>
            <a:pPr fontAlgn="t"/>
            <a:endParaRPr lang="en-GB" b="1" dirty="0">
              <a:latin typeface="Arial" panose="020B0604020202020204" pitchFamily="34" charset="0"/>
              <a:cs typeface="Arial" panose="020B0604020202020204" pitchFamily="34" charset="0"/>
            </a:endParaRPr>
          </a:p>
          <a:p>
            <a:pPr fontAlgn="t"/>
            <a:r>
              <a:rPr lang="en-GB" b="1" dirty="0">
                <a:latin typeface="Arial" panose="020B0604020202020204" pitchFamily="34" charset="0"/>
                <a:cs typeface="Arial" panose="020B0604020202020204" pitchFamily="34" charset="0"/>
              </a:rPr>
              <a:t>Half-termly: </a:t>
            </a:r>
            <a:r>
              <a:rPr lang="en-GB" dirty="0">
                <a:latin typeface="Arial" panose="020B0604020202020204" pitchFamily="34" charset="0"/>
                <a:cs typeface="Arial" panose="020B0604020202020204" pitchFamily="34" charset="0"/>
              </a:rPr>
              <a:t>Postcards home from Headteacher, Reward Afternoon, a golden band to wear,  Acorn Award Assembly</a:t>
            </a:r>
          </a:p>
          <a:p>
            <a:pPr fontAlgn="t"/>
            <a:endParaRPr lang="en-GB" b="1" dirty="0">
              <a:latin typeface="Arial" panose="020B0604020202020204" pitchFamily="34" charset="0"/>
              <a:cs typeface="Arial" panose="020B0604020202020204" pitchFamily="34" charset="0"/>
            </a:endParaRPr>
          </a:p>
          <a:p>
            <a:pPr fontAlgn="t"/>
            <a:r>
              <a:rPr lang="en-GB" b="1" dirty="0">
                <a:latin typeface="Arial" panose="020B0604020202020204" pitchFamily="34" charset="0"/>
                <a:cs typeface="Arial" panose="020B0604020202020204" pitchFamily="34" charset="0"/>
              </a:rPr>
              <a:t>Termly:  </a:t>
            </a:r>
            <a:r>
              <a:rPr lang="en-GB" dirty="0">
                <a:latin typeface="Arial" panose="020B0604020202020204" pitchFamily="34" charset="0"/>
                <a:cs typeface="Arial" panose="020B0604020202020204" pitchFamily="34" charset="0"/>
              </a:rPr>
              <a:t>Squirrel Award Assembly, Reward Day</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0157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8075240" cy="1143000"/>
          </a:xfrm>
        </p:spPr>
        <p:txBody>
          <a:bodyPr/>
          <a:lstStyle/>
          <a:p>
            <a:pPr algn="ctr"/>
            <a:r>
              <a:rPr lang="en-GB" sz="3600" dirty="0">
                <a:latin typeface="Arial" panose="020B0604020202020204" pitchFamily="34" charset="0"/>
                <a:cs typeface="Arial" panose="020B0604020202020204" pitchFamily="34" charset="0"/>
              </a:rPr>
              <a:t>Barnfields’ Behaviour Policy: STEPS to Good Manners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5" name="Rectangle 4">
            <a:extLst>
              <a:ext uri="{FF2B5EF4-FFF2-40B4-BE49-F238E27FC236}">
                <a16:creationId xmlns:a16="http://schemas.microsoft.com/office/drawing/2014/main" id="{126A0401-9FAB-42C2-96C6-66BFB1427C77}"/>
              </a:ext>
            </a:extLst>
          </p:cNvPr>
          <p:cNvSpPr/>
          <p:nvPr/>
        </p:nvSpPr>
        <p:spPr>
          <a:xfrm>
            <a:off x="213522" y="1772816"/>
            <a:ext cx="8102894" cy="3970318"/>
          </a:xfrm>
          <a:prstGeom prst="rect">
            <a:avLst/>
          </a:prstGeom>
        </p:spPr>
        <p:txBody>
          <a:bodyPr wrap="square">
            <a:spAutoFit/>
          </a:bodyPr>
          <a:lstStyle/>
          <a:p>
            <a:pPr fontAlgn="t"/>
            <a:r>
              <a:rPr lang="en-GB" sz="2800" dirty="0">
                <a:cs typeface="Arial" panose="020B0604020202020204" pitchFamily="34" charset="0"/>
              </a:rPr>
              <a:t>We believe it is important that children learn through example so we actively teach the STEPS to good manners: </a:t>
            </a:r>
          </a:p>
          <a:p>
            <a:pPr fontAlgn="t"/>
            <a:endParaRPr lang="en-GB" sz="2800" dirty="0">
              <a:cs typeface="Arial" panose="020B0604020202020204" pitchFamily="34" charset="0"/>
            </a:endParaRPr>
          </a:p>
          <a:p>
            <a:pPr marL="457200" indent="-457200" fontAlgn="t">
              <a:buFont typeface="Wingdings" panose="05000000000000000000" pitchFamily="2" charset="2"/>
              <a:buChar char="§"/>
            </a:pPr>
            <a:r>
              <a:rPr lang="en-GB" sz="2800" dirty="0">
                <a:cs typeface="Arial" panose="020B0604020202020204" pitchFamily="34" charset="0"/>
              </a:rPr>
              <a:t>Smile</a:t>
            </a:r>
          </a:p>
          <a:p>
            <a:pPr marL="457200" indent="-457200" fontAlgn="t">
              <a:buFont typeface="Wingdings" panose="05000000000000000000" pitchFamily="2" charset="2"/>
              <a:buChar char="§"/>
            </a:pPr>
            <a:r>
              <a:rPr lang="en-GB" sz="2800" dirty="0">
                <a:cs typeface="Arial" panose="020B0604020202020204" pitchFamily="34" charset="0"/>
              </a:rPr>
              <a:t>Thank you</a:t>
            </a:r>
          </a:p>
          <a:p>
            <a:pPr marL="457200" indent="-457200" fontAlgn="t">
              <a:buFont typeface="Wingdings" panose="05000000000000000000" pitchFamily="2" charset="2"/>
              <a:buChar char="§"/>
            </a:pPr>
            <a:r>
              <a:rPr lang="en-GB" sz="2800" dirty="0">
                <a:cs typeface="Arial" panose="020B0604020202020204" pitchFamily="34" charset="0"/>
              </a:rPr>
              <a:t>Excuse me</a:t>
            </a:r>
          </a:p>
          <a:p>
            <a:pPr marL="457200" indent="-457200" fontAlgn="t">
              <a:buFont typeface="Wingdings" panose="05000000000000000000" pitchFamily="2" charset="2"/>
              <a:buChar char="§"/>
            </a:pPr>
            <a:r>
              <a:rPr lang="en-GB" sz="2800" dirty="0">
                <a:cs typeface="Arial" panose="020B0604020202020204" pitchFamily="34" charset="0"/>
              </a:rPr>
              <a:t>Please</a:t>
            </a:r>
          </a:p>
          <a:p>
            <a:pPr marL="457200" indent="-457200" fontAlgn="t">
              <a:buFont typeface="Wingdings" panose="05000000000000000000" pitchFamily="2" charset="2"/>
              <a:buChar char="§"/>
            </a:pPr>
            <a:r>
              <a:rPr lang="en-GB" sz="2800" dirty="0">
                <a:cs typeface="Arial" panose="020B0604020202020204" pitchFamily="34" charset="0"/>
              </a:rPr>
              <a:t>Sorry</a:t>
            </a:r>
          </a:p>
        </p:txBody>
      </p:sp>
      <p:pic>
        <p:nvPicPr>
          <p:cNvPr id="6" name="Picture 5">
            <a:extLst>
              <a:ext uri="{FF2B5EF4-FFF2-40B4-BE49-F238E27FC236}">
                <a16:creationId xmlns:a16="http://schemas.microsoft.com/office/drawing/2014/main" id="{0618A0A5-F8D9-4F3F-B507-AB64F2ECF7FA}"/>
              </a:ext>
            </a:extLst>
          </p:cNvPr>
          <p:cNvPicPr>
            <a:picLocks noChangeAspect="1"/>
          </p:cNvPicPr>
          <p:nvPr/>
        </p:nvPicPr>
        <p:blipFill>
          <a:blip r:embed="rId4"/>
          <a:stretch>
            <a:fillRect/>
          </a:stretch>
        </p:blipFill>
        <p:spPr>
          <a:xfrm>
            <a:off x="4644008" y="2986723"/>
            <a:ext cx="2980655" cy="3696936"/>
          </a:xfrm>
          <a:prstGeom prst="rect">
            <a:avLst/>
          </a:prstGeom>
        </p:spPr>
      </p:pic>
    </p:spTree>
    <p:extLst>
      <p:ext uri="{BB962C8B-B14F-4D97-AF65-F5344CB8AC3E}">
        <p14:creationId xmlns:p14="http://schemas.microsoft.com/office/powerpoint/2010/main" val="6545199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99392"/>
            <a:ext cx="8075240" cy="1143000"/>
          </a:xfrm>
        </p:spPr>
        <p:txBody>
          <a:bodyPr/>
          <a:lstStyle/>
          <a:p>
            <a:pPr algn="ctr"/>
            <a:r>
              <a:rPr lang="en-GB" sz="3600" dirty="0">
                <a:latin typeface="Arial" panose="020B0604020202020204" pitchFamily="34" charset="0"/>
                <a:cs typeface="Arial" panose="020B0604020202020204" pitchFamily="34" charset="0"/>
              </a:rPr>
              <a:t>Lunch at Barnfields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3" name="Rectangle 2">
            <a:extLst>
              <a:ext uri="{FF2B5EF4-FFF2-40B4-BE49-F238E27FC236}">
                <a16:creationId xmlns:a16="http://schemas.microsoft.com/office/drawing/2014/main" id="{774C567E-F30E-41CA-8F58-3E23734852A5}"/>
              </a:ext>
            </a:extLst>
          </p:cNvPr>
          <p:cNvSpPr/>
          <p:nvPr/>
        </p:nvSpPr>
        <p:spPr>
          <a:xfrm>
            <a:off x="178024" y="5930202"/>
            <a:ext cx="8136904" cy="646331"/>
          </a:xfrm>
          <a:prstGeom prst="rect">
            <a:avLst/>
          </a:prstGeom>
        </p:spPr>
        <p:txBody>
          <a:bodyPr wrap="square">
            <a:spAutoFit/>
          </a:bodyPr>
          <a:lstStyle/>
          <a:p>
            <a:pPr algn="ctr"/>
            <a:r>
              <a:rPr lang="en-GB" b="1" dirty="0"/>
              <a:t>Universal infant free school meals (UIFSM) provides funding for all government funded schools to offer free school meals to pupils in reception, year 1, and year 2.</a:t>
            </a:r>
          </a:p>
        </p:txBody>
      </p:sp>
      <p:pic>
        <p:nvPicPr>
          <p:cNvPr id="7" name="Picture 6">
            <a:extLst>
              <a:ext uri="{FF2B5EF4-FFF2-40B4-BE49-F238E27FC236}">
                <a16:creationId xmlns:a16="http://schemas.microsoft.com/office/drawing/2014/main" id="{CCAC5706-2FE4-4F86-9432-14309E85994F}"/>
              </a:ext>
            </a:extLst>
          </p:cNvPr>
          <p:cNvPicPr>
            <a:picLocks noChangeAspect="1"/>
          </p:cNvPicPr>
          <p:nvPr/>
        </p:nvPicPr>
        <p:blipFill>
          <a:blip r:embed="rId4"/>
          <a:stretch>
            <a:fillRect/>
          </a:stretch>
        </p:blipFill>
        <p:spPr>
          <a:xfrm>
            <a:off x="1115616" y="876118"/>
            <a:ext cx="6660232" cy="4933021"/>
          </a:xfrm>
          <a:prstGeom prst="rect">
            <a:avLst/>
          </a:prstGeom>
        </p:spPr>
      </p:pic>
    </p:spTree>
    <p:extLst>
      <p:ext uri="{BB962C8B-B14F-4D97-AF65-F5344CB8AC3E}">
        <p14:creationId xmlns:p14="http://schemas.microsoft.com/office/powerpoint/2010/main" val="2217103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Curriculum Intention</a:t>
            </a:r>
          </a:p>
        </p:txBody>
      </p:sp>
      <p:sp>
        <p:nvSpPr>
          <p:cNvPr id="3" name="Content Placeholder 2"/>
          <p:cNvSpPr>
            <a:spLocks noGrp="1"/>
          </p:cNvSpPr>
          <p:nvPr>
            <p:ph idx="1"/>
          </p:nvPr>
        </p:nvSpPr>
        <p:spPr/>
        <p:txBody>
          <a:bodyPr>
            <a:normAutofit fontScale="85000" lnSpcReduction="10000"/>
          </a:bodyPr>
          <a:lstStyle/>
          <a:p>
            <a:r>
              <a:rPr lang="en-GB" dirty="0">
                <a:latin typeface="Arial" panose="020B0604020202020204" pitchFamily="34" charset="0"/>
                <a:cs typeface="Arial" panose="020B0604020202020204" pitchFamily="34" charset="0"/>
              </a:rPr>
              <a:t>Our curriculum is underpinned by six key drivers: </a:t>
            </a:r>
            <a:r>
              <a:rPr lang="en-GB" i="1" dirty="0">
                <a:latin typeface="Arial" panose="020B0604020202020204" pitchFamily="34" charset="0"/>
                <a:cs typeface="Arial" panose="020B0604020202020204" pitchFamily="34" charset="0"/>
              </a:rPr>
              <a:t>ambition, values, community, creativity, relevance </a:t>
            </a:r>
            <a:r>
              <a:rPr lang="en-GB" dirty="0">
                <a:latin typeface="Arial" panose="020B0604020202020204" pitchFamily="34" charset="0"/>
                <a:cs typeface="Arial" panose="020B0604020202020204" pitchFamily="34" charset="0"/>
              </a:rPr>
              <a:t>and </a:t>
            </a:r>
            <a:r>
              <a:rPr lang="en-GB" i="1" dirty="0">
                <a:latin typeface="Arial" panose="020B0604020202020204" pitchFamily="34" charset="0"/>
                <a:cs typeface="Arial" panose="020B0604020202020204" pitchFamily="34" charset="0"/>
              </a:rPr>
              <a:t>enquiry</a:t>
            </a:r>
            <a:r>
              <a:rPr lang="en-GB" dirty="0">
                <a:latin typeface="Arial" panose="020B0604020202020204" pitchFamily="34" charset="0"/>
                <a:cs typeface="Arial" panose="020B0604020202020204" pitchFamily="34" charset="0"/>
              </a:rPr>
              <a:t>. These determine the direction and development in the work that we do. </a:t>
            </a:r>
          </a:p>
          <a:p>
            <a:r>
              <a:rPr lang="en-GB" dirty="0">
                <a:latin typeface="Arial" panose="020B0604020202020204" pitchFamily="34" charset="0"/>
                <a:cs typeface="Arial" panose="020B0604020202020204" pitchFamily="34" charset="0"/>
              </a:rPr>
              <a:t>We deliver a </a:t>
            </a:r>
            <a:r>
              <a:rPr lang="en-GB" b="1" dirty="0">
                <a:latin typeface="Arial" panose="020B0604020202020204" pitchFamily="34" charset="0"/>
                <a:cs typeface="Arial" panose="020B0604020202020204" pitchFamily="34" charset="0"/>
              </a:rPr>
              <a:t>knowledge-engaged curriculum </a:t>
            </a:r>
            <a:r>
              <a:rPr lang="en-GB" dirty="0">
                <a:latin typeface="Arial" panose="020B0604020202020204" pitchFamily="34" charset="0"/>
                <a:cs typeface="Arial" panose="020B0604020202020204" pitchFamily="34" charset="0"/>
              </a:rPr>
              <a:t>(we recognise that knowledge and skills are the two core components to learning). </a:t>
            </a:r>
          </a:p>
          <a:p>
            <a:r>
              <a:rPr lang="en-GB" dirty="0">
                <a:latin typeface="Arial" panose="020B0604020202020204" pitchFamily="34" charset="0"/>
                <a:cs typeface="Arial" panose="020B0604020202020204" pitchFamily="34" charset="0"/>
              </a:rPr>
              <a:t>Our curriculum encompasses the statutory requirements of the National Curriculum. </a:t>
            </a:r>
          </a:p>
          <a:p>
            <a:r>
              <a:rPr lang="en-GB" dirty="0">
                <a:latin typeface="Arial" panose="020B0604020202020204" pitchFamily="34" charset="0"/>
                <a:cs typeface="Arial" panose="020B0604020202020204" pitchFamily="34" charset="0"/>
              </a:rPr>
              <a:t>We offer a </a:t>
            </a:r>
            <a:r>
              <a:rPr lang="en-GB" b="1" dirty="0">
                <a:latin typeface="Arial" panose="020B0604020202020204" pitchFamily="34" charset="0"/>
                <a:cs typeface="Arial" panose="020B0604020202020204" pitchFamily="34" charset="0"/>
              </a:rPr>
              <a:t>broad and balanced curriculum </a:t>
            </a:r>
            <a:r>
              <a:rPr lang="en-GB" dirty="0">
                <a:latin typeface="Arial" panose="020B0604020202020204" pitchFamily="34" charset="0"/>
                <a:cs typeface="Arial" panose="020B0604020202020204" pitchFamily="34" charset="0"/>
              </a:rPr>
              <a:t>that values the discipline and importance of each subject (e.g. </a:t>
            </a:r>
            <a:r>
              <a:rPr lang="en-GB" i="1" dirty="0">
                <a:latin typeface="Arial" panose="020B0604020202020204" pitchFamily="34" charset="0"/>
                <a:cs typeface="Arial" panose="020B0604020202020204" pitchFamily="34" charset="0"/>
              </a:rPr>
              <a:t>true to discipline</a:t>
            </a:r>
            <a:r>
              <a:rPr lang="en-GB" dirty="0">
                <a:latin typeface="Arial" panose="020B0604020202020204" pitchFamily="34" charset="0"/>
                <a:cs typeface="Arial" panose="020B0604020202020204" pitchFamily="34" charset="0"/>
              </a:rPr>
              <a:t>). </a:t>
            </a:r>
          </a:p>
          <a:p>
            <a:r>
              <a:rPr lang="en-GB" b="1" dirty="0">
                <a:latin typeface="Arial" panose="020B0604020202020204" pitchFamily="34" charset="0"/>
                <a:cs typeface="Arial" panose="020B0604020202020204" pitchFamily="34" charset="0"/>
              </a:rPr>
              <a:t>Coherently planned and ambitious lesson sequences </a:t>
            </a:r>
            <a:r>
              <a:rPr lang="en-GB" dirty="0">
                <a:latin typeface="Arial" panose="020B0604020202020204" pitchFamily="34" charset="0"/>
                <a:cs typeface="Arial" panose="020B0604020202020204" pitchFamily="34" charset="0"/>
              </a:rPr>
              <a:t>ensure progression of knowledge and skills within the year and throughout the years. </a:t>
            </a:r>
          </a:p>
          <a:p>
            <a:r>
              <a:rPr lang="en-GB" dirty="0">
                <a:latin typeface="Arial" panose="020B0604020202020204" pitchFamily="34" charset="0"/>
                <a:cs typeface="Arial" panose="020B0604020202020204" pitchFamily="34" charset="0"/>
              </a:rPr>
              <a:t>We understand that children learn and progress at different rates. We ensure that the curriculum is taught at the appropriate level and challenge for the stage of the child's development. </a:t>
            </a:r>
          </a:p>
          <a:p>
            <a:pPr marL="114300" indent="0">
              <a:buNone/>
            </a:pPr>
            <a:endParaRPr lang="en-GB" dirty="0">
              <a:latin typeface="Arial" panose="020B0604020202020204" pitchFamily="34" charset="0"/>
              <a:cs typeface="Arial" panose="020B0604020202020204" pitchFamily="34" charset="0"/>
            </a:endParaRP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Tree>
    <p:extLst>
      <p:ext uri="{BB962C8B-B14F-4D97-AF65-F5344CB8AC3E}">
        <p14:creationId xmlns:p14="http://schemas.microsoft.com/office/powerpoint/2010/main" val="3604022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Curriculum Overviews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7" name="Picture 6">
            <a:extLst>
              <a:ext uri="{FF2B5EF4-FFF2-40B4-BE49-F238E27FC236}">
                <a16:creationId xmlns:a16="http://schemas.microsoft.com/office/drawing/2014/main" id="{C80D2BF0-99CB-41A9-A1C2-6EA642485CB4}"/>
              </a:ext>
            </a:extLst>
          </p:cNvPr>
          <p:cNvPicPr>
            <a:picLocks noChangeAspect="1"/>
          </p:cNvPicPr>
          <p:nvPr/>
        </p:nvPicPr>
        <p:blipFill>
          <a:blip r:embed="rId4"/>
          <a:stretch>
            <a:fillRect/>
          </a:stretch>
        </p:blipFill>
        <p:spPr>
          <a:xfrm>
            <a:off x="-2272" y="1371917"/>
            <a:ext cx="5294352" cy="3648209"/>
          </a:xfrm>
          <a:prstGeom prst="rect">
            <a:avLst/>
          </a:prstGeom>
        </p:spPr>
      </p:pic>
      <p:pic>
        <p:nvPicPr>
          <p:cNvPr id="8" name="Picture 7">
            <a:extLst>
              <a:ext uri="{FF2B5EF4-FFF2-40B4-BE49-F238E27FC236}">
                <a16:creationId xmlns:a16="http://schemas.microsoft.com/office/drawing/2014/main" id="{C1AF9ECF-4FC7-4958-B2F3-BB4E383C4590}"/>
              </a:ext>
            </a:extLst>
          </p:cNvPr>
          <p:cNvPicPr>
            <a:picLocks noChangeAspect="1"/>
          </p:cNvPicPr>
          <p:nvPr/>
        </p:nvPicPr>
        <p:blipFill>
          <a:blip r:embed="rId5"/>
          <a:stretch>
            <a:fillRect/>
          </a:stretch>
        </p:blipFill>
        <p:spPr>
          <a:xfrm>
            <a:off x="4572000" y="3617581"/>
            <a:ext cx="4868813" cy="3235354"/>
          </a:xfrm>
          <a:prstGeom prst="rect">
            <a:avLst/>
          </a:prstGeom>
        </p:spPr>
      </p:pic>
    </p:spTree>
    <p:extLst>
      <p:ext uri="{BB962C8B-B14F-4D97-AF65-F5344CB8AC3E}">
        <p14:creationId xmlns:p14="http://schemas.microsoft.com/office/powerpoint/2010/main" val="1124703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English Expectations: Reading</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7" name="Rectangle 6">
            <a:extLst>
              <a:ext uri="{FF2B5EF4-FFF2-40B4-BE49-F238E27FC236}">
                <a16:creationId xmlns:a16="http://schemas.microsoft.com/office/drawing/2014/main" id="{2002B9B8-7D12-454B-8C92-2A0396C6403A}"/>
              </a:ext>
            </a:extLst>
          </p:cNvPr>
          <p:cNvSpPr/>
          <p:nvPr/>
        </p:nvSpPr>
        <p:spPr>
          <a:xfrm>
            <a:off x="217220" y="1303398"/>
            <a:ext cx="4786828" cy="5509200"/>
          </a:xfrm>
          <a:prstGeom prst="rect">
            <a:avLst/>
          </a:prstGeom>
        </p:spPr>
        <p:txBody>
          <a:bodyPr wrap="square">
            <a:spAutoFit/>
          </a:bodyPr>
          <a:lstStyle/>
          <a:p>
            <a:pPr marL="114300" indent="0">
              <a:buNone/>
            </a:pPr>
            <a:r>
              <a:rPr lang="en-GB" sz="1600" dirty="0">
                <a:latin typeface="Arial" panose="020B0604020202020204" pitchFamily="34" charset="0"/>
                <a:cs typeface="Arial" panose="020B0604020202020204" pitchFamily="34" charset="0"/>
              </a:rPr>
              <a:t>We expect children to read for </a:t>
            </a:r>
            <a:r>
              <a:rPr lang="en-GB" sz="1600" dirty="0">
                <a:solidFill>
                  <a:srgbClr val="C00000"/>
                </a:solidFill>
                <a:latin typeface="Arial" panose="020B0604020202020204" pitchFamily="34" charset="0"/>
                <a:cs typeface="Arial" panose="020B0604020202020204" pitchFamily="34" charset="0"/>
              </a:rPr>
              <a:t>at least 15 minutes </a:t>
            </a:r>
            <a:r>
              <a:rPr lang="en-GB" sz="1600" dirty="0">
                <a:latin typeface="Arial" panose="020B0604020202020204" pitchFamily="34" charset="0"/>
                <a:cs typeface="Arial" panose="020B0604020202020204" pitchFamily="34" charset="0"/>
              </a:rPr>
              <a:t>every night.</a:t>
            </a:r>
          </a:p>
          <a:p>
            <a:pPr marL="114300" indent="0">
              <a:buNone/>
            </a:pPr>
            <a:endParaRPr lang="en-GB" sz="1600" dirty="0">
              <a:latin typeface="Arial" panose="020B0604020202020204" pitchFamily="34" charset="0"/>
              <a:cs typeface="Arial" panose="020B0604020202020204" pitchFamily="34" charset="0"/>
            </a:endParaRPr>
          </a:p>
          <a:p>
            <a:pPr marL="114300" indent="0">
              <a:buNone/>
            </a:pPr>
            <a:r>
              <a:rPr lang="en-GB" sz="1600" dirty="0">
                <a:latin typeface="Arial" panose="020B0604020202020204" pitchFamily="34" charset="0"/>
                <a:cs typeface="Arial" panose="020B0604020202020204" pitchFamily="34" charset="0"/>
              </a:rPr>
              <a:t>This is a book of their choice but should be </a:t>
            </a:r>
            <a:r>
              <a:rPr lang="en-GB" sz="1600" dirty="0">
                <a:solidFill>
                  <a:srgbClr val="C00000"/>
                </a:solidFill>
                <a:latin typeface="Arial" panose="020B0604020202020204" pitchFamily="34" charset="0"/>
                <a:cs typeface="Arial" panose="020B0604020202020204" pitchFamily="34" charset="0"/>
              </a:rPr>
              <a:t>suited to their reading </a:t>
            </a:r>
            <a:r>
              <a:rPr lang="en-GB" sz="1600" dirty="0">
                <a:latin typeface="Arial" panose="020B0604020202020204" pitchFamily="34" charset="0"/>
                <a:cs typeface="Arial" panose="020B0604020202020204" pitchFamily="34" charset="0"/>
              </a:rPr>
              <a:t>ability (90% accuracy when reading). The book can be one </a:t>
            </a:r>
            <a:r>
              <a:rPr lang="en-GB" sz="1600" dirty="0">
                <a:solidFill>
                  <a:srgbClr val="C00000"/>
                </a:solidFill>
                <a:latin typeface="Arial" panose="020B0604020202020204" pitchFamily="34" charset="0"/>
                <a:cs typeface="Arial" panose="020B0604020202020204" pitchFamily="34" charset="0"/>
              </a:rPr>
              <a:t>borrowed from school or one from home</a:t>
            </a:r>
            <a:r>
              <a:rPr lang="en-GB" sz="1600" dirty="0">
                <a:latin typeface="Arial" panose="020B0604020202020204" pitchFamily="34" charset="0"/>
                <a:cs typeface="Arial" panose="020B0604020202020204" pitchFamily="34" charset="0"/>
              </a:rPr>
              <a:t>. From September children will have this book matched more consistently to their phonetic ability to help with this.</a:t>
            </a:r>
          </a:p>
          <a:p>
            <a:pPr marL="114300" indent="0">
              <a:buNone/>
            </a:pPr>
            <a:endParaRPr lang="en-GB" sz="1600" dirty="0">
              <a:latin typeface="Arial" panose="020B0604020202020204" pitchFamily="34" charset="0"/>
              <a:cs typeface="Arial" panose="020B0604020202020204" pitchFamily="34" charset="0"/>
            </a:endParaRPr>
          </a:p>
          <a:p>
            <a:pPr marL="114300" indent="0">
              <a:buNone/>
            </a:pPr>
            <a:r>
              <a:rPr lang="en-GB" sz="1600" dirty="0">
                <a:latin typeface="Arial" panose="020B0604020202020204" pitchFamily="34" charset="0"/>
                <a:cs typeface="Arial" panose="020B0604020202020204" pitchFamily="34" charset="0"/>
              </a:rPr>
              <a:t>Ideally, they will </a:t>
            </a:r>
            <a:r>
              <a:rPr lang="en-GB" sz="1600" dirty="0">
                <a:solidFill>
                  <a:srgbClr val="C00000"/>
                </a:solidFill>
                <a:latin typeface="Arial" panose="020B0604020202020204" pitchFamily="34" charset="0"/>
                <a:cs typeface="Arial" panose="020B0604020202020204" pitchFamily="34" charset="0"/>
              </a:rPr>
              <a:t>read aloud </a:t>
            </a:r>
            <a:r>
              <a:rPr lang="en-GB" sz="1600" dirty="0">
                <a:latin typeface="Arial" panose="020B0604020202020204" pitchFamily="34" charset="0"/>
                <a:cs typeface="Arial" panose="020B0604020202020204" pitchFamily="34" charset="0"/>
              </a:rPr>
              <a:t>to an adult to allow for opportunities to check their fluency and also discuss the content and meaning of what they have read.</a:t>
            </a:r>
          </a:p>
          <a:p>
            <a:pPr marL="114300" indent="0">
              <a:buNone/>
            </a:pPr>
            <a:endParaRPr lang="en-GB" sz="1600" dirty="0">
              <a:latin typeface="Arial" panose="020B0604020202020204" pitchFamily="34" charset="0"/>
              <a:cs typeface="Arial" panose="020B0604020202020204" pitchFamily="34" charset="0"/>
            </a:endParaRPr>
          </a:p>
          <a:p>
            <a:pPr marL="114300" indent="0">
              <a:buNone/>
            </a:pPr>
            <a:r>
              <a:rPr lang="en-GB" sz="1600" dirty="0">
                <a:latin typeface="Arial" panose="020B0604020202020204" pitchFamily="34" charset="0"/>
                <a:cs typeface="Arial" panose="020B0604020202020204" pitchFamily="34" charset="0"/>
              </a:rPr>
              <a:t>In Year 2, reading has a </a:t>
            </a:r>
            <a:r>
              <a:rPr lang="en-GB" sz="1600" dirty="0">
                <a:solidFill>
                  <a:srgbClr val="C00000"/>
                </a:solidFill>
                <a:latin typeface="Arial" panose="020B0604020202020204" pitchFamily="34" charset="0"/>
                <a:cs typeface="Arial" panose="020B0604020202020204" pitchFamily="34" charset="0"/>
              </a:rPr>
              <a:t>whole class approach </a:t>
            </a:r>
            <a:r>
              <a:rPr lang="en-GB" sz="1600" dirty="0">
                <a:latin typeface="Arial" panose="020B0604020202020204" pitchFamily="34" charset="0"/>
                <a:cs typeface="Arial" panose="020B0604020202020204" pitchFamily="34" charset="0"/>
              </a:rPr>
              <a:t>and is taught for </a:t>
            </a:r>
            <a:r>
              <a:rPr lang="en-GB" sz="1600" dirty="0">
                <a:solidFill>
                  <a:srgbClr val="C00000"/>
                </a:solidFill>
                <a:latin typeface="Arial" panose="020B0604020202020204" pitchFamily="34" charset="0"/>
                <a:cs typeface="Arial" panose="020B0604020202020204" pitchFamily="34" charset="0"/>
              </a:rPr>
              <a:t>half an hour four times per week</a:t>
            </a:r>
            <a:r>
              <a:rPr lang="en-GB" sz="1600" dirty="0">
                <a:latin typeface="Arial" panose="020B0604020202020204" pitchFamily="34" charset="0"/>
                <a:cs typeface="Arial" panose="020B0604020202020204" pitchFamily="34" charset="0"/>
              </a:rPr>
              <a:t>. This chosen text is used to develop children's fluency and comprehension.</a:t>
            </a:r>
            <a:br>
              <a:rPr lang="en-GB" sz="1600" dirty="0">
                <a:latin typeface="Arial" panose="020B0604020202020204" pitchFamily="34" charset="0"/>
                <a:cs typeface="Arial" panose="020B0604020202020204" pitchFamily="34" charset="0"/>
              </a:rPr>
            </a:br>
            <a:br>
              <a:rPr lang="en-GB" sz="1600" dirty="0">
                <a:latin typeface="Arial" panose="020B0604020202020204" pitchFamily="34" charset="0"/>
                <a:cs typeface="Arial" panose="020B0604020202020204" pitchFamily="34" charset="0"/>
              </a:rPr>
            </a:br>
            <a:endParaRPr lang="en-GB" sz="1600" dirty="0">
              <a:latin typeface="Arial" panose="020B0604020202020204" pitchFamily="34" charset="0"/>
              <a:cs typeface="Arial" panose="020B0604020202020204" pitchFamily="34" charset="0"/>
            </a:endParaRPr>
          </a:p>
        </p:txBody>
      </p:sp>
      <p:pic>
        <p:nvPicPr>
          <p:cNvPr id="1026" name="Picture 2" descr="Image result for 7 Year Old Books">
            <a:extLst>
              <a:ext uri="{FF2B5EF4-FFF2-40B4-BE49-F238E27FC236}">
                <a16:creationId xmlns:a16="http://schemas.microsoft.com/office/drawing/2014/main" id="{699A3F00-90FE-4F19-B8B9-3A66194C26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5413" y="2204864"/>
            <a:ext cx="2766987" cy="2766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727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English Expectations: Writing</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7" name="Content Placeholder 2">
            <a:extLst>
              <a:ext uri="{FF2B5EF4-FFF2-40B4-BE49-F238E27FC236}">
                <a16:creationId xmlns:a16="http://schemas.microsoft.com/office/drawing/2014/main" id="{AF470C53-EC02-485D-BB8B-F4DBD19B45AF}"/>
              </a:ext>
            </a:extLst>
          </p:cNvPr>
          <p:cNvSpPr>
            <a:spLocks noGrp="1"/>
          </p:cNvSpPr>
          <p:nvPr>
            <p:ph idx="1"/>
          </p:nvPr>
        </p:nvSpPr>
        <p:spPr>
          <a:xfrm>
            <a:off x="0" y="1169177"/>
            <a:ext cx="4572000" cy="5689141"/>
          </a:xfrm>
        </p:spPr>
        <p:txBody>
          <a:bodyPr>
            <a:normAutofit lnSpcReduction="10000"/>
          </a:bodyPr>
          <a:lstStyle/>
          <a:p>
            <a:pPr marL="114300" indent="0">
              <a:buNone/>
            </a:pPr>
            <a:r>
              <a:rPr lang="en-GB" sz="1600" dirty="0">
                <a:latin typeface="Arial" panose="020B0604020202020204" pitchFamily="34" charset="0"/>
                <a:cs typeface="Arial" panose="020B0604020202020204" pitchFamily="34" charset="0"/>
              </a:rPr>
              <a:t>In Year 2, we continue to deliver our writing lessons through our Bespoke Writing Curriculum.</a:t>
            </a:r>
            <a:r>
              <a:rPr lang="en-GB" sz="1600" dirty="0">
                <a:solidFill>
                  <a:srgbClr val="C00000"/>
                </a:solidFill>
                <a:latin typeface="Arial" panose="020B0604020202020204" pitchFamily="34" charset="0"/>
                <a:cs typeface="Arial" panose="020B0604020202020204" pitchFamily="34" charset="0"/>
              </a:rPr>
              <a:t> </a:t>
            </a:r>
          </a:p>
          <a:p>
            <a:pPr marL="114300" indent="0">
              <a:buNone/>
            </a:pPr>
            <a:endParaRPr lang="en-GB" sz="1600" dirty="0">
              <a:latin typeface="Arial" panose="020B0604020202020204" pitchFamily="34" charset="0"/>
              <a:cs typeface="Arial" panose="020B0604020202020204" pitchFamily="34" charset="0"/>
            </a:endParaRPr>
          </a:p>
          <a:p>
            <a:pPr marL="114300" indent="0">
              <a:buNone/>
            </a:pPr>
            <a:r>
              <a:rPr lang="en-GB" sz="1600" dirty="0">
                <a:latin typeface="Arial" panose="020B0604020202020204" pitchFamily="34" charset="0"/>
                <a:cs typeface="Arial" panose="020B0604020202020204" pitchFamily="34" charset="0"/>
              </a:rPr>
              <a:t>At the start of the writing process, pupils are exposed to many </a:t>
            </a:r>
            <a:r>
              <a:rPr lang="en-GB" sz="1600" dirty="0">
                <a:solidFill>
                  <a:srgbClr val="C00000"/>
                </a:solidFill>
                <a:latin typeface="Arial" panose="020B0604020202020204" pitchFamily="34" charset="0"/>
                <a:cs typeface="Arial" panose="020B0604020202020204" pitchFamily="34" charset="0"/>
              </a:rPr>
              <a:t>samples of the writing genre </a:t>
            </a:r>
            <a:r>
              <a:rPr lang="en-GB" sz="1600" dirty="0">
                <a:latin typeface="Arial" panose="020B0604020202020204" pitchFamily="34" charset="0"/>
                <a:cs typeface="Arial" panose="020B0604020202020204" pitchFamily="34" charset="0"/>
              </a:rPr>
              <a:t>being studied. </a:t>
            </a:r>
            <a:br>
              <a:rPr lang="en-GB" sz="1600" dirty="0">
                <a:latin typeface="Arial" panose="020B0604020202020204" pitchFamily="34" charset="0"/>
                <a:cs typeface="Arial" panose="020B0604020202020204" pitchFamily="34" charset="0"/>
              </a:rPr>
            </a:b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As the writing process continues, we </a:t>
            </a:r>
            <a:r>
              <a:rPr lang="en-GB" sz="1600" dirty="0">
                <a:solidFill>
                  <a:srgbClr val="C00000"/>
                </a:solidFill>
                <a:latin typeface="Arial" panose="020B0604020202020204" pitchFamily="34" charset="0"/>
                <a:cs typeface="Arial" panose="020B0604020202020204" pitchFamily="34" charset="0"/>
              </a:rPr>
              <a:t>model writing and undertake shared and guided writing </a:t>
            </a:r>
            <a:r>
              <a:rPr lang="en-GB" sz="1600" dirty="0">
                <a:latin typeface="Arial" panose="020B0604020202020204" pitchFamily="34" charset="0"/>
                <a:cs typeface="Arial" panose="020B0604020202020204" pitchFamily="34" charset="0"/>
              </a:rPr>
              <a:t>to develop the children’s knowledge and skills in readiness for the </a:t>
            </a:r>
            <a:r>
              <a:rPr lang="en-GB" sz="1600" dirty="0">
                <a:solidFill>
                  <a:srgbClr val="C00000"/>
                </a:solidFill>
                <a:latin typeface="Arial" panose="020B0604020202020204" pitchFamily="34" charset="0"/>
                <a:cs typeface="Arial" panose="020B0604020202020204" pitchFamily="34" charset="0"/>
              </a:rPr>
              <a:t>independent writing </a:t>
            </a:r>
            <a:r>
              <a:rPr lang="en-GB" sz="1600" dirty="0">
                <a:latin typeface="Arial" panose="020B0604020202020204" pitchFamily="34" charset="0"/>
                <a:cs typeface="Arial" panose="020B0604020202020204" pitchFamily="34" charset="0"/>
              </a:rPr>
              <a:t>they then complete. </a:t>
            </a:r>
            <a:br>
              <a:rPr lang="en-GB" sz="1600" dirty="0">
                <a:latin typeface="Arial" panose="020B0604020202020204" pitchFamily="34" charset="0"/>
                <a:cs typeface="Arial" panose="020B0604020202020204" pitchFamily="34" charset="0"/>
              </a:rPr>
            </a:b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Once the children have completed their writing, we will </a:t>
            </a:r>
            <a:r>
              <a:rPr lang="en-GB" sz="1600" dirty="0">
                <a:solidFill>
                  <a:srgbClr val="C00000"/>
                </a:solidFill>
                <a:latin typeface="Arial" panose="020B0604020202020204" pitchFamily="34" charset="0"/>
                <a:cs typeface="Arial" panose="020B0604020202020204" pitchFamily="34" charset="0"/>
              </a:rPr>
              <a:t>model how to compose, edit and revise their writing</a:t>
            </a:r>
            <a:r>
              <a:rPr lang="en-GB" sz="1600" dirty="0">
                <a:latin typeface="Arial" panose="020B0604020202020204" pitchFamily="34" charset="0"/>
                <a:cs typeface="Arial" panose="020B0604020202020204" pitchFamily="34" charset="0"/>
              </a:rPr>
              <a:t>. Your child will be taught to self-evaluate their writing and </a:t>
            </a:r>
            <a:r>
              <a:rPr lang="en-GB" sz="1600" dirty="0">
                <a:solidFill>
                  <a:srgbClr val="C00000"/>
                </a:solidFill>
                <a:latin typeface="Arial" panose="020B0604020202020204" pitchFamily="34" charset="0"/>
                <a:cs typeface="Arial" panose="020B0604020202020204" pitchFamily="34" charset="0"/>
              </a:rPr>
              <a:t>check their work independently </a:t>
            </a:r>
            <a:r>
              <a:rPr lang="en-GB" sz="1600" dirty="0">
                <a:latin typeface="Arial" panose="020B0604020202020204" pitchFamily="34" charset="0"/>
                <a:cs typeface="Arial" panose="020B0604020202020204" pitchFamily="34" charset="0"/>
              </a:rPr>
              <a:t>for sense, accuracy and meaning.   </a:t>
            </a:r>
          </a:p>
          <a:p>
            <a:pPr marL="114300" indent="0">
              <a:buNone/>
            </a:pPr>
            <a:endParaRPr lang="en-GB" sz="1600" dirty="0">
              <a:latin typeface="Arial" panose="020B0604020202020204" pitchFamily="34" charset="0"/>
              <a:cs typeface="Arial" panose="020B0604020202020204" pitchFamily="34" charset="0"/>
            </a:endParaRPr>
          </a:p>
          <a:p>
            <a:pPr marL="114300" indent="0">
              <a:buNone/>
            </a:pPr>
            <a:r>
              <a:rPr lang="en-GB" sz="1600" dirty="0">
                <a:solidFill>
                  <a:srgbClr val="C00000"/>
                </a:solidFill>
                <a:latin typeface="Arial" panose="020B0604020202020204" pitchFamily="34" charset="0"/>
                <a:cs typeface="Arial" panose="020B0604020202020204" pitchFamily="34" charset="0"/>
              </a:rPr>
              <a:t>Spelling, vocabulary, grammar and punctuation </a:t>
            </a:r>
            <a:r>
              <a:rPr lang="en-GB" sz="1600" dirty="0">
                <a:latin typeface="Arial" panose="020B0604020202020204" pitchFamily="34" charset="0"/>
                <a:cs typeface="Arial" panose="020B0604020202020204" pitchFamily="34" charset="0"/>
              </a:rPr>
              <a:t>are taught in the context of pupils’ own writing, as well as through discrete lessons. </a:t>
            </a:r>
          </a:p>
        </p:txBody>
      </p:sp>
      <p:pic>
        <p:nvPicPr>
          <p:cNvPr id="8" name="Picture 7">
            <a:extLst>
              <a:ext uri="{FF2B5EF4-FFF2-40B4-BE49-F238E27FC236}">
                <a16:creationId xmlns:a16="http://schemas.microsoft.com/office/drawing/2014/main" id="{1D55E3A8-BEAE-4C31-BBCC-010E1C346882}"/>
              </a:ext>
            </a:extLst>
          </p:cNvPr>
          <p:cNvPicPr>
            <a:picLocks noChangeAspect="1"/>
          </p:cNvPicPr>
          <p:nvPr/>
        </p:nvPicPr>
        <p:blipFill>
          <a:blip r:embed="rId4"/>
          <a:stretch>
            <a:fillRect/>
          </a:stretch>
        </p:blipFill>
        <p:spPr>
          <a:xfrm>
            <a:off x="4320273" y="2037122"/>
            <a:ext cx="4823727" cy="2783756"/>
          </a:xfrm>
          <a:prstGeom prst="rect">
            <a:avLst/>
          </a:prstGeom>
        </p:spPr>
      </p:pic>
    </p:spTree>
    <p:extLst>
      <p:ext uri="{BB962C8B-B14F-4D97-AF65-F5344CB8AC3E}">
        <p14:creationId xmlns:p14="http://schemas.microsoft.com/office/powerpoint/2010/main" val="913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a:latin typeface="Arial" panose="020B0604020202020204" pitchFamily="34" charset="0"/>
                <a:cs typeface="Arial" panose="020B0604020202020204" pitchFamily="34" charset="0"/>
              </a:rPr>
              <a:t>Expectations</a:t>
            </a:r>
            <a:r>
              <a:rPr lang="en-GB" dirty="0">
                <a:latin typeface="Arial" panose="020B0604020202020204" pitchFamily="34" charset="0"/>
                <a:cs typeface="Arial" panose="020B0604020202020204" pitchFamily="34" charset="0"/>
              </a:rPr>
              <a:t>: Mathematics </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7" name="Picture 6">
            <a:extLst>
              <a:ext uri="{FF2B5EF4-FFF2-40B4-BE49-F238E27FC236}">
                <a16:creationId xmlns:a16="http://schemas.microsoft.com/office/drawing/2014/main" id="{48090E18-ECB3-4CE5-9A24-2FB5D3340477}"/>
              </a:ext>
            </a:extLst>
          </p:cNvPr>
          <p:cNvPicPr>
            <a:picLocks noChangeAspect="1"/>
          </p:cNvPicPr>
          <p:nvPr/>
        </p:nvPicPr>
        <p:blipFill>
          <a:blip r:embed="rId4"/>
          <a:stretch>
            <a:fillRect/>
          </a:stretch>
        </p:blipFill>
        <p:spPr>
          <a:xfrm>
            <a:off x="244584" y="1632893"/>
            <a:ext cx="7632848" cy="4967589"/>
          </a:xfrm>
          <a:prstGeom prst="rect">
            <a:avLst/>
          </a:prstGeom>
        </p:spPr>
      </p:pic>
    </p:spTree>
    <p:extLst>
      <p:ext uri="{BB962C8B-B14F-4D97-AF65-F5344CB8AC3E}">
        <p14:creationId xmlns:p14="http://schemas.microsoft.com/office/powerpoint/2010/main" val="28130990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Reporting to Parents</a:t>
            </a:r>
          </a:p>
        </p:txBody>
      </p:sp>
      <p:sp>
        <p:nvSpPr>
          <p:cNvPr id="3" name="Content Placeholder 2"/>
          <p:cNvSpPr>
            <a:spLocks noGrp="1"/>
          </p:cNvSpPr>
          <p:nvPr>
            <p:ph idx="1"/>
          </p:nvPr>
        </p:nvSpPr>
        <p:spPr>
          <a:xfrm>
            <a:off x="-10108" y="1224563"/>
            <a:ext cx="4908476" cy="2204437"/>
          </a:xfrm>
        </p:spPr>
        <p:txBody>
          <a:bodyPr>
            <a:normAutofit/>
          </a:bodyPr>
          <a:lstStyle/>
          <a:p>
            <a:pPr marL="114300" indent="0" algn="ctr">
              <a:buNone/>
            </a:pPr>
            <a:endParaRPr lang="en-GB" dirty="0">
              <a:latin typeface="XCCW Joined 15a" panose="03050602040000000000" pitchFamily="66" charset="0"/>
            </a:endParaRPr>
          </a:p>
          <a:p>
            <a:pPr marL="114300" indent="0" algn="ctr">
              <a:buNone/>
            </a:pPr>
            <a:r>
              <a:rPr lang="en-GB" dirty="0">
                <a:latin typeface="XCCW Joined 15a" panose="03050602040000000000" pitchFamily="66" charset="0"/>
              </a:rPr>
              <a:t>As in previous years, a report will be sent out to parents at the end of each term, enabling you to track your child’s attainment and progress throughout the year.</a:t>
            </a:r>
            <a:endParaRPr lang="en-GB" b="1" dirty="0">
              <a:latin typeface="XCCW Joined 15a" panose="03050602040000000000" pitchFamily="66" charset="0"/>
            </a:endParaRPr>
          </a:p>
          <a:p>
            <a:pPr marL="114300" indent="0">
              <a:buNone/>
            </a:pPr>
            <a:endParaRPr lang="en-US" dirty="0">
              <a:latin typeface="XCCW Joined 15a" panose="03050602040000000000" pitchFamily="66" charset="0"/>
            </a:endParaRP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graphicFrame>
        <p:nvGraphicFramePr>
          <p:cNvPr id="5" name="Table 4">
            <a:extLst>
              <a:ext uri="{FF2B5EF4-FFF2-40B4-BE49-F238E27FC236}">
                <a16:creationId xmlns:a16="http://schemas.microsoft.com/office/drawing/2014/main" id="{CDAE26D3-259F-45CD-A409-D11F0845B4C2}"/>
              </a:ext>
            </a:extLst>
          </p:cNvPr>
          <p:cNvGraphicFramePr>
            <a:graphicFrameLocks noGrp="1"/>
          </p:cNvGraphicFramePr>
          <p:nvPr>
            <p:extLst>
              <p:ext uri="{D42A27DB-BD31-4B8C-83A1-F6EECF244321}">
                <p14:modId xmlns:p14="http://schemas.microsoft.com/office/powerpoint/2010/main" val="3715299259"/>
              </p:ext>
            </p:extLst>
          </p:nvPr>
        </p:nvGraphicFramePr>
        <p:xfrm>
          <a:off x="204798" y="3645024"/>
          <a:ext cx="8124802" cy="1800200"/>
        </p:xfrm>
        <a:graphic>
          <a:graphicData uri="http://schemas.openxmlformats.org/drawingml/2006/table">
            <a:tbl>
              <a:tblPr firstRow="1" bandRow="1">
                <a:tableStyleId>{5C22544A-7EE6-4342-B048-85BDC9FD1C3A}</a:tableStyleId>
              </a:tblPr>
              <a:tblGrid>
                <a:gridCol w="1160686">
                  <a:extLst>
                    <a:ext uri="{9D8B030D-6E8A-4147-A177-3AD203B41FA5}">
                      <a16:colId xmlns:a16="http://schemas.microsoft.com/office/drawing/2014/main" val="3340545"/>
                    </a:ext>
                  </a:extLst>
                </a:gridCol>
                <a:gridCol w="1160686">
                  <a:extLst>
                    <a:ext uri="{9D8B030D-6E8A-4147-A177-3AD203B41FA5}">
                      <a16:colId xmlns:a16="http://schemas.microsoft.com/office/drawing/2014/main" val="2273333596"/>
                    </a:ext>
                  </a:extLst>
                </a:gridCol>
                <a:gridCol w="1160686">
                  <a:extLst>
                    <a:ext uri="{9D8B030D-6E8A-4147-A177-3AD203B41FA5}">
                      <a16:colId xmlns:a16="http://schemas.microsoft.com/office/drawing/2014/main" val="1364438780"/>
                    </a:ext>
                  </a:extLst>
                </a:gridCol>
                <a:gridCol w="1160686">
                  <a:extLst>
                    <a:ext uri="{9D8B030D-6E8A-4147-A177-3AD203B41FA5}">
                      <a16:colId xmlns:a16="http://schemas.microsoft.com/office/drawing/2014/main" val="1413012031"/>
                    </a:ext>
                  </a:extLst>
                </a:gridCol>
                <a:gridCol w="1160686">
                  <a:extLst>
                    <a:ext uri="{9D8B030D-6E8A-4147-A177-3AD203B41FA5}">
                      <a16:colId xmlns:a16="http://schemas.microsoft.com/office/drawing/2014/main" val="1995350363"/>
                    </a:ext>
                  </a:extLst>
                </a:gridCol>
                <a:gridCol w="1160686">
                  <a:extLst>
                    <a:ext uri="{9D8B030D-6E8A-4147-A177-3AD203B41FA5}">
                      <a16:colId xmlns:a16="http://schemas.microsoft.com/office/drawing/2014/main" val="1210442710"/>
                    </a:ext>
                  </a:extLst>
                </a:gridCol>
                <a:gridCol w="1160686">
                  <a:extLst>
                    <a:ext uri="{9D8B030D-6E8A-4147-A177-3AD203B41FA5}">
                      <a16:colId xmlns:a16="http://schemas.microsoft.com/office/drawing/2014/main" val="414124425"/>
                    </a:ext>
                  </a:extLst>
                </a:gridCol>
              </a:tblGrid>
              <a:tr h="578633">
                <a:tc>
                  <a:txBody>
                    <a:bodyPr/>
                    <a:lstStyle/>
                    <a:p>
                      <a:pPr algn="ctr"/>
                      <a:endParaRPr lang="en-GB" dirty="0"/>
                    </a:p>
                  </a:txBody>
                  <a:tcPr>
                    <a:solidFill>
                      <a:srgbClr val="C00000"/>
                    </a:solidFill>
                  </a:tcPr>
                </a:tc>
                <a:tc>
                  <a:txBody>
                    <a:bodyPr/>
                    <a:lstStyle/>
                    <a:p>
                      <a:pPr algn="ctr"/>
                      <a:r>
                        <a:rPr lang="en-GB" dirty="0"/>
                        <a:t>Autumn 1</a:t>
                      </a:r>
                    </a:p>
                  </a:txBody>
                  <a:tcPr>
                    <a:solidFill>
                      <a:srgbClr val="C00000"/>
                    </a:solidFill>
                  </a:tcPr>
                </a:tc>
                <a:tc>
                  <a:txBody>
                    <a:bodyPr/>
                    <a:lstStyle/>
                    <a:p>
                      <a:pPr algn="ctr"/>
                      <a:r>
                        <a:rPr lang="en-GB" dirty="0"/>
                        <a:t>Autumn 2</a:t>
                      </a:r>
                    </a:p>
                  </a:txBody>
                  <a:tcPr>
                    <a:solidFill>
                      <a:srgbClr val="C00000"/>
                    </a:solidFill>
                  </a:tcPr>
                </a:tc>
                <a:tc>
                  <a:txBody>
                    <a:bodyPr/>
                    <a:lstStyle/>
                    <a:p>
                      <a:pPr algn="ctr"/>
                      <a:r>
                        <a:rPr lang="en-GB" dirty="0"/>
                        <a:t>Spring 1</a:t>
                      </a:r>
                    </a:p>
                  </a:txBody>
                  <a:tcPr>
                    <a:solidFill>
                      <a:srgbClr val="C00000"/>
                    </a:solidFill>
                  </a:tcPr>
                </a:tc>
                <a:tc>
                  <a:txBody>
                    <a:bodyPr/>
                    <a:lstStyle/>
                    <a:p>
                      <a:pPr algn="ctr"/>
                      <a:r>
                        <a:rPr lang="en-GB" dirty="0"/>
                        <a:t>Spring 2</a:t>
                      </a:r>
                    </a:p>
                  </a:txBody>
                  <a:tcPr>
                    <a:solidFill>
                      <a:srgbClr val="C00000"/>
                    </a:solidFill>
                  </a:tcPr>
                </a:tc>
                <a:tc>
                  <a:txBody>
                    <a:bodyPr/>
                    <a:lstStyle/>
                    <a:p>
                      <a:pPr algn="ctr"/>
                      <a:r>
                        <a:rPr lang="en-GB" dirty="0"/>
                        <a:t>Summer 1</a:t>
                      </a:r>
                    </a:p>
                  </a:txBody>
                  <a:tcPr>
                    <a:solidFill>
                      <a:srgbClr val="C00000"/>
                    </a:solidFill>
                  </a:tcPr>
                </a:tc>
                <a:tc>
                  <a:txBody>
                    <a:bodyPr/>
                    <a:lstStyle/>
                    <a:p>
                      <a:pPr algn="ctr"/>
                      <a:r>
                        <a:rPr lang="en-GB" dirty="0"/>
                        <a:t>Summer 2</a:t>
                      </a:r>
                    </a:p>
                  </a:txBody>
                  <a:tcPr>
                    <a:solidFill>
                      <a:srgbClr val="C00000"/>
                    </a:solidFill>
                  </a:tcPr>
                </a:tc>
                <a:extLst>
                  <a:ext uri="{0D108BD9-81ED-4DB2-BD59-A6C34878D82A}">
                    <a16:rowId xmlns:a16="http://schemas.microsoft.com/office/drawing/2014/main" val="862349577"/>
                  </a:ext>
                </a:extLst>
              </a:tr>
              <a:tr h="578633">
                <a:tc>
                  <a:txBody>
                    <a:bodyPr/>
                    <a:lstStyle/>
                    <a:p>
                      <a:pPr algn="ctr"/>
                      <a:r>
                        <a:rPr lang="en-GB" dirty="0"/>
                        <a:t>Expected </a:t>
                      </a:r>
                    </a:p>
                  </a:txBody>
                  <a:tcPr/>
                </a:tc>
                <a:tc>
                  <a:txBody>
                    <a:bodyPr/>
                    <a:lstStyle/>
                    <a:p>
                      <a:pPr algn="ctr"/>
                      <a:r>
                        <a:rPr lang="en-GB" dirty="0"/>
                        <a:t>1S+</a:t>
                      </a:r>
                    </a:p>
                  </a:txBody>
                  <a:tcPr/>
                </a:tc>
                <a:tc>
                  <a:txBody>
                    <a:bodyPr/>
                    <a:lstStyle/>
                    <a:p>
                      <a:pPr algn="ctr"/>
                      <a:r>
                        <a:rPr lang="en-GB" dirty="0"/>
                        <a:t>2B</a:t>
                      </a:r>
                    </a:p>
                  </a:txBody>
                  <a:tcPr/>
                </a:tc>
                <a:tc>
                  <a:txBody>
                    <a:bodyPr/>
                    <a:lstStyle/>
                    <a:p>
                      <a:pPr algn="ctr"/>
                      <a:r>
                        <a:rPr lang="en-GB" dirty="0"/>
                        <a:t>2B+</a:t>
                      </a:r>
                    </a:p>
                  </a:txBody>
                  <a:tcPr/>
                </a:tc>
                <a:tc>
                  <a:txBody>
                    <a:bodyPr/>
                    <a:lstStyle/>
                    <a:p>
                      <a:pPr algn="ctr"/>
                      <a:r>
                        <a:rPr lang="en-GB" dirty="0"/>
                        <a:t>2W</a:t>
                      </a:r>
                    </a:p>
                  </a:txBody>
                  <a:tcPr/>
                </a:tc>
                <a:tc>
                  <a:txBody>
                    <a:bodyPr/>
                    <a:lstStyle/>
                    <a:p>
                      <a:pPr algn="ctr"/>
                      <a:r>
                        <a:rPr lang="en-GB" dirty="0"/>
                        <a:t>2W+</a:t>
                      </a:r>
                    </a:p>
                  </a:txBody>
                  <a:tcPr/>
                </a:tc>
                <a:tc>
                  <a:txBody>
                    <a:bodyPr/>
                    <a:lstStyle/>
                    <a:p>
                      <a:pPr algn="ctr"/>
                      <a:r>
                        <a:rPr lang="en-GB" dirty="0"/>
                        <a:t>2S</a:t>
                      </a:r>
                    </a:p>
                  </a:txBody>
                  <a:tcPr/>
                </a:tc>
                <a:extLst>
                  <a:ext uri="{0D108BD9-81ED-4DB2-BD59-A6C34878D82A}">
                    <a16:rowId xmlns:a16="http://schemas.microsoft.com/office/drawing/2014/main" val="2332696625"/>
                  </a:ext>
                </a:extLst>
              </a:tr>
              <a:tr h="642934">
                <a:tc>
                  <a:txBody>
                    <a:bodyPr/>
                    <a:lstStyle/>
                    <a:p>
                      <a:pPr algn="ctr"/>
                      <a:r>
                        <a:rPr lang="en-GB" dirty="0"/>
                        <a:t>Exceeding</a:t>
                      </a:r>
                    </a:p>
                  </a:txBody>
                  <a:tcPr/>
                </a:tc>
                <a:tc>
                  <a:txBody>
                    <a:bodyPr/>
                    <a:lstStyle/>
                    <a:p>
                      <a:pPr algn="ctr"/>
                      <a:r>
                        <a:rPr lang="en-GB" dirty="0"/>
                        <a:t>2B</a:t>
                      </a:r>
                    </a:p>
                  </a:txBody>
                  <a:tcPr/>
                </a:tc>
                <a:tc>
                  <a:txBody>
                    <a:bodyPr/>
                    <a:lstStyle/>
                    <a:p>
                      <a:pPr algn="ctr"/>
                      <a:r>
                        <a:rPr lang="en-GB" dirty="0"/>
                        <a:t>2B+</a:t>
                      </a:r>
                    </a:p>
                  </a:txBody>
                  <a:tcPr/>
                </a:tc>
                <a:tc>
                  <a:txBody>
                    <a:bodyPr/>
                    <a:lstStyle/>
                    <a:p>
                      <a:pPr algn="ctr"/>
                      <a:r>
                        <a:rPr lang="en-GB" dirty="0"/>
                        <a:t>2W</a:t>
                      </a:r>
                    </a:p>
                  </a:txBody>
                  <a:tcPr/>
                </a:tc>
                <a:tc>
                  <a:txBody>
                    <a:bodyPr/>
                    <a:lstStyle/>
                    <a:p>
                      <a:pPr algn="ctr"/>
                      <a:r>
                        <a:rPr lang="en-GB" dirty="0"/>
                        <a:t>2W+</a:t>
                      </a:r>
                    </a:p>
                  </a:txBody>
                  <a:tcPr/>
                </a:tc>
                <a:tc>
                  <a:txBody>
                    <a:bodyPr/>
                    <a:lstStyle/>
                    <a:p>
                      <a:pPr algn="ctr"/>
                      <a:r>
                        <a:rPr lang="en-GB" dirty="0"/>
                        <a:t>2S</a:t>
                      </a:r>
                    </a:p>
                  </a:txBody>
                  <a:tcPr/>
                </a:tc>
                <a:tc>
                  <a:txBody>
                    <a:bodyPr/>
                    <a:lstStyle/>
                    <a:p>
                      <a:pPr algn="ctr"/>
                      <a:r>
                        <a:rPr lang="en-GB" dirty="0"/>
                        <a:t>2S+</a:t>
                      </a:r>
                    </a:p>
                  </a:txBody>
                  <a:tcPr/>
                </a:tc>
                <a:extLst>
                  <a:ext uri="{0D108BD9-81ED-4DB2-BD59-A6C34878D82A}">
                    <a16:rowId xmlns:a16="http://schemas.microsoft.com/office/drawing/2014/main" val="3509478388"/>
                  </a:ext>
                </a:extLst>
              </a:tr>
            </a:tbl>
          </a:graphicData>
        </a:graphic>
      </p:graphicFrame>
      <p:graphicFrame>
        <p:nvGraphicFramePr>
          <p:cNvPr id="6" name="Table 5">
            <a:extLst>
              <a:ext uri="{FF2B5EF4-FFF2-40B4-BE49-F238E27FC236}">
                <a16:creationId xmlns:a16="http://schemas.microsoft.com/office/drawing/2014/main" id="{28F085CE-3632-419D-9363-3EA16CD6A7B8}"/>
              </a:ext>
            </a:extLst>
          </p:cNvPr>
          <p:cNvGraphicFramePr>
            <a:graphicFrameLocks noGrp="1"/>
          </p:cNvGraphicFramePr>
          <p:nvPr>
            <p:extLst>
              <p:ext uri="{D42A27DB-BD31-4B8C-83A1-F6EECF244321}">
                <p14:modId xmlns:p14="http://schemas.microsoft.com/office/powerpoint/2010/main" val="3278833015"/>
              </p:ext>
            </p:extLst>
          </p:nvPr>
        </p:nvGraphicFramePr>
        <p:xfrm>
          <a:off x="234951" y="5802373"/>
          <a:ext cx="8064497" cy="741364"/>
        </p:xfrm>
        <a:graphic>
          <a:graphicData uri="http://schemas.openxmlformats.org/drawingml/2006/table">
            <a:tbl>
              <a:tblPr firstRow="1" bandRow="1">
                <a:tableStyleId>{5C22544A-7EE6-4342-B048-85BDC9FD1C3A}</a:tableStyleId>
              </a:tblPr>
              <a:tblGrid>
                <a:gridCol w="1152071">
                  <a:extLst>
                    <a:ext uri="{9D8B030D-6E8A-4147-A177-3AD203B41FA5}">
                      <a16:colId xmlns:a16="http://schemas.microsoft.com/office/drawing/2014/main" val="20000"/>
                    </a:ext>
                  </a:extLst>
                </a:gridCol>
                <a:gridCol w="1152071">
                  <a:extLst>
                    <a:ext uri="{9D8B030D-6E8A-4147-A177-3AD203B41FA5}">
                      <a16:colId xmlns:a16="http://schemas.microsoft.com/office/drawing/2014/main" val="20001"/>
                    </a:ext>
                  </a:extLst>
                </a:gridCol>
                <a:gridCol w="1152071">
                  <a:extLst>
                    <a:ext uri="{9D8B030D-6E8A-4147-A177-3AD203B41FA5}">
                      <a16:colId xmlns:a16="http://schemas.microsoft.com/office/drawing/2014/main" val="20002"/>
                    </a:ext>
                  </a:extLst>
                </a:gridCol>
                <a:gridCol w="1152071">
                  <a:extLst>
                    <a:ext uri="{9D8B030D-6E8A-4147-A177-3AD203B41FA5}">
                      <a16:colId xmlns:a16="http://schemas.microsoft.com/office/drawing/2014/main" val="20003"/>
                    </a:ext>
                  </a:extLst>
                </a:gridCol>
                <a:gridCol w="1152071">
                  <a:extLst>
                    <a:ext uri="{9D8B030D-6E8A-4147-A177-3AD203B41FA5}">
                      <a16:colId xmlns:a16="http://schemas.microsoft.com/office/drawing/2014/main" val="20004"/>
                    </a:ext>
                  </a:extLst>
                </a:gridCol>
                <a:gridCol w="1152071">
                  <a:extLst>
                    <a:ext uri="{9D8B030D-6E8A-4147-A177-3AD203B41FA5}">
                      <a16:colId xmlns:a16="http://schemas.microsoft.com/office/drawing/2014/main" val="20005"/>
                    </a:ext>
                  </a:extLst>
                </a:gridCol>
                <a:gridCol w="1152071">
                  <a:extLst>
                    <a:ext uri="{9D8B030D-6E8A-4147-A177-3AD203B41FA5}">
                      <a16:colId xmlns:a16="http://schemas.microsoft.com/office/drawing/2014/main" val="20006"/>
                    </a:ext>
                  </a:extLst>
                </a:gridCol>
              </a:tblGrid>
              <a:tr h="370682">
                <a:tc>
                  <a:txBody>
                    <a:bodyPr/>
                    <a:lstStyle/>
                    <a:p>
                      <a:pPr algn="ctr"/>
                      <a:r>
                        <a:rPr lang="en-GB" sz="1800" dirty="0"/>
                        <a:t>Progress </a:t>
                      </a:r>
                    </a:p>
                  </a:txBody>
                  <a:tcPr marL="91436" marR="91436" marT="45700" marB="45700">
                    <a:solidFill>
                      <a:srgbClr val="C00000"/>
                    </a:solidFill>
                  </a:tcPr>
                </a:tc>
                <a:tc>
                  <a:txBody>
                    <a:bodyPr/>
                    <a:lstStyle/>
                    <a:p>
                      <a:pPr algn="ctr"/>
                      <a:r>
                        <a:rPr lang="en-GB" sz="1800" dirty="0"/>
                        <a:t>Autumn 1</a:t>
                      </a:r>
                    </a:p>
                  </a:txBody>
                  <a:tcPr marL="91436" marR="91436" marT="45700" marB="45700">
                    <a:solidFill>
                      <a:srgbClr val="C00000"/>
                    </a:solidFill>
                  </a:tcPr>
                </a:tc>
                <a:tc>
                  <a:txBody>
                    <a:bodyPr/>
                    <a:lstStyle/>
                    <a:p>
                      <a:pPr algn="ctr"/>
                      <a:r>
                        <a:rPr lang="en-GB" sz="1800" dirty="0"/>
                        <a:t>Autumn 2</a:t>
                      </a:r>
                    </a:p>
                  </a:txBody>
                  <a:tcPr marL="91436" marR="91436" marT="45700" marB="45700">
                    <a:solidFill>
                      <a:srgbClr val="C00000"/>
                    </a:solidFill>
                  </a:tcPr>
                </a:tc>
                <a:tc>
                  <a:txBody>
                    <a:bodyPr/>
                    <a:lstStyle/>
                    <a:p>
                      <a:pPr algn="ctr"/>
                      <a:r>
                        <a:rPr lang="en-GB" sz="1800" dirty="0"/>
                        <a:t>Spring 1</a:t>
                      </a:r>
                    </a:p>
                  </a:txBody>
                  <a:tcPr marL="91436" marR="91436" marT="45700" marB="45700">
                    <a:solidFill>
                      <a:srgbClr val="C00000"/>
                    </a:solidFill>
                  </a:tcPr>
                </a:tc>
                <a:tc>
                  <a:txBody>
                    <a:bodyPr/>
                    <a:lstStyle/>
                    <a:p>
                      <a:pPr algn="ctr"/>
                      <a:r>
                        <a:rPr lang="en-GB" sz="1800" dirty="0"/>
                        <a:t>Spring 2</a:t>
                      </a:r>
                    </a:p>
                  </a:txBody>
                  <a:tcPr marL="91436" marR="91436" marT="45700" marB="45700">
                    <a:solidFill>
                      <a:srgbClr val="C00000"/>
                    </a:solidFill>
                  </a:tcPr>
                </a:tc>
                <a:tc>
                  <a:txBody>
                    <a:bodyPr/>
                    <a:lstStyle/>
                    <a:p>
                      <a:pPr algn="ctr"/>
                      <a:r>
                        <a:rPr lang="en-GB" sz="1800" dirty="0"/>
                        <a:t>Summer 1</a:t>
                      </a:r>
                    </a:p>
                  </a:txBody>
                  <a:tcPr marL="91436" marR="91436" marT="45700" marB="45700">
                    <a:solidFill>
                      <a:srgbClr val="C00000"/>
                    </a:solidFill>
                  </a:tcPr>
                </a:tc>
                <a:tc>
                  <a:txBody>
                    <a:bodyPr/>
                    <a:lstStyle/>
                    <a:p>
                      <a:pPr algn="ctr"/>
                      <a:r>
                        <a:rPr lang="en-GB" sz="1800" dirty="0"/>
                        <a:t>Summer2</a:t>
                      </a:r>
                    </a:p>
                  </a:txBody>
                  <a:tcPr marL="91436" marR="91436" marT="45700" marB="45700">
                    <a:solidFill>
                      <a:srgbClr val="C00000"/>
                    </a:solidFill>
                  </a:tcPr>
                </a:tc>
                <a:extLst>
                  <a:ext uri="{0D108BD9-81ED-4DB2-BD59-A6C34878D82A}">
                    <a16:rowId xmlns:a16="http://schemas.microsoft.com/office/drawing/2014/main" val="10000"/>
                  </a:ext>
                </a:extLst>
              </a:tr>
              <a:tr h="370682">
                <a:tc>
                  <a:txBody>
                    <a:bodyPr/>
                    <a:lstStyle/>
                    <a:p>
                      <a:pPr algn="ctr"/>
                      <a:r>
                        <a:rPr lang="en-GB" sz="1800" dirty="0"/>
                        <a:t>Expected</a:t>
                      </a:r>
                    </a:p>
                  </a:txBody>
                  <a:tcPr marL="91436" marR="91436" marT="45700" marB="45700"/>
                </a:tc>
                <a:tc>
                  <a:txBody>
                    <a:bodyPr/>
                    <a:lstStyle/>
                    <a:p>
                      <a:pPr algn="ctr"/>
                      <a:r>
                        <a:rPr lang="en-GB" sz="1800" dirty="0"/>
                        <a:t>1 step</a:t>
                      </a:r>
                    </a:p>
                  </a:txBody>
                  <a:tcPr marL="91436" marR="91436" marT="45700" marB="45700"/>
                </a:tc>
                <a:tc>
                  <a:txBody>
                    <a:bodyPr/>
                    <a:lstStyle/>
                    <a:p>
                      <a:pPr algn="ctr"/>
                      <a:r>
                        <a:rPr lang="en-GB" sz="1800" dirty="0"/>
                        <a:t>2 steps</a:t>
                      </a:r>
                    </a:p>
                  </a:txBody>
                  <a:tcPr marL="91436" marR="91436" marT="45700" marB="45700"/>
                </a:tc>
                <a:tc>
                  <a:txBody>
                    <a:bodyPr/>
                    <a:lstStyle/>
                    <a:p>
                      <a:pPr algn="ctr"/>
                      <a:r>
                        <a:rPr lang="en-GB" sz="1800" dirty="0"/>
                        <a:t>3 steps</a:t>
                      </a:r>
                    </a:p>
                  </a:txBody>
                  <a:tcPr marL="91436" marR="91436" marT="45700" marB="45700"/>
                </a:tc>
                <a:tc>
                  <a:txBody>
                    <a:bodyPr/>
                    <a:lstStyle/>
                    <a:p>
                      <a:pPr algn="ctr"/>
                      <a:r>
                        <a:rPr lang="en-GB" sz="1800" dirty="0"/>
                        <a:t>4 steps </a:t>
                      </a:r>
                    </a:p>
                  </a:txBody>
                  <a:tcPr marL="91436" marR="91436" marT="45700" marB="45700"/>
                </a:tc>
                <a:tc>
                  <a:txBody>
                    <a:bodyPr/>
                    <a:lstStyle/>
                    <a:p>
                      <a:pPr algn="ctr"/>
                      <a:r>
                        <a:rPr lang="en-GB" sz="1800" dirty="0"/>
                        <a:t>5 steps</a:t>
                      </a:r>
                    </a:p>
                  </a:txBody>
                  <a:tcPr marL="91436" marR="91436" marT="45700" marB="45700"/>
                </a:tc>
                <a:tc>
                  <a:txBody>
                    <a:bodyPr/>
                    <a:lstStyle/>
                    <a:p>
                      <a:pPr algn="ctr"/>
                      <a:r>
                        <a:rPr lang="en-GB" sz="1800" dirty="0"/>
                        <a:t>6 steps</a:t>
                      </a:r>
                    </a:p>
                  </a:txBody>
                  <a:tcPr marL="91436" marR="91436" marT="45700" marB="45700"/>
                </a:tc>
                <a:extLst>
                  <a:ext uri="{0D108BD9-81ED-4DB2-BD59-A6C34878D82A}">
                    <a16:rowId xmlns:a16="http://schemas.microsoft.com/office/drawing/2014/main" val="10001"/>
                  </a:ext>
                </a:extLst>
              </a:tr>
            </a:tbl>
          </a:graphicData>
        </a:graphic>
      </p:graphicFrame>
      <p:pic>
        <p:nvPicPr>
          <p:cNvPr id="7" name="Picture 6">
            <a:extLst>
              <a:ext uri="{FF2B5EF4-FFF2-40B4-BE49-F238E27FC236}">
                <a16:creationId xmlns:a16="http://schemas.microsoft.com/office/drawing/2014/main" id="{86320E2B-A8F3-4AE5-8EB5-1F3CC008C196}"/>
              </a:ext>
            </a:extLst>
          </p:cNvPr>
          <p:cNvPicPr>
            <a:picLocks noChangeAspect="1"/>
          </p:cNvPicPr>
          <p:nvPr/>
        </p:nvPicPr>
        <p:blipFill>
          <a:blip r:embed="rId4"/>
          <a:stretch>
            <a:fillRect/>
          </a:stretch>
        </p:blipFill>
        <p:spPr>
          <a:xfrm>
            <a:off x="5206585" y="1494588"/>
            <a:ext cx="2738128" cy="1825419"/>
          </a:xfrm>
          <a:prstGeom prst="rect">
            <a:avLst/>
          </a:prstGeom>
        </p:spPr>
      </p:pic>
    </p:spTree>
    <p:extLst>
      <p:ext uri="{BB962C8B-B14F-4D97-AF65-F5344CB8AC3E}">
        <p14:creationId xmlns:p14="http://schemas.microsoft.com/office/powerpoint/2010/main" val="772622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7931224" cy="1143000"/>
          </a:xfrm>
        </p:spPr>
        <p:txBody>
          <a:bodyPr/>
          <a:lstStyle/>
          <a:p>
            <a:pPr algn="ctr"/>
            <a:r>
              <a:rPr lang="en-GB" dirty="0">
                <a:latin typeface="Arial" panose="020B0604020202020204" pitchFamily="34" charset="0"/>
                <a:cs typeface="Arial" panose="020B0604020202020204" pitchFamily="34" charset="0"/>
              </a:rPr>
              <a:t>Parental Support</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7" name="Content Placeholder 2">
            <a:extLst>
              <a:ext uri="{FF2B5EF4-FFF2-40B4-BE49-F238E27FC236}">
                <a16:creationId xmlns:a16="http://schemas.microsoft.com/office/drawing/2014/main" id="{78E21A92-ACC2-42A5-ACD1-AD6C9FC442AE}"/>
              </a:ext>
            </a:extLst>
          </p:cNvPr>
          <p:cNvSpPr>
            <a:spLocks noGrp="1"/>
          </p:cNvSpPr>
          <p:nvPr>
            <p:ph idx="1"/>
          </p:nvPr>
        </p:nvSpPr>
        <p:spPr>
          <a:xfrm>
            <a:off x="61938" y="915714"/>
            <a:ext cx="5878214" cy="5942285"/>
          </a:xfrm>
        </p:spPr>
        <p:txBody>
          <a:bodyPr>
            <a:normAutofit fontScale="77500" lnSpcReduction="20000"/>
          </a:bodyPr>
          <a:lstStyle/>
          <a:p>
            <a:pPr marL="114300" indent="0">
              <a:buNone/>
            </a:pPr>
            <a:r>
              <a:rPr lang="en-GB" sz="2300" dirty="0">
                <a:latin typeface="Arial" panose="020B0604020202020204" pitchFamily="34" charset="0"/>
                <a:cs typeface="Arial" panose="020B0604020202020204" pitchFamily="34" charset="0"/>
              </a:rPr>
              <a:t>At home, you can help your child by: </a:t>
            </a:r>
          </a:p>
          <a:p>
            <a:pPr marL="114300" indent="0">
              <a:buNone/>
            </a:pPr>
            <a:endParaRPr lang="en-GB" sz="2300" dirty="0">
              <a:latin typeface="Arial" panose="020B0604020202020204" pitchFamily="34" charset="0"/>
              <a:cs typeface="Arial" panose="020B0604020202020204" pitchFamily="34" charset="0"/>
            </a:endParaRPr>
          </a:p>
          <a:p>
            <a:pPr marL="114300" indent="0">
              <a:buNone/>
            </a:pPr>
            <a:r>
              <a:rPr lang="en-GB" sz="2300" b="1" dirty="0">
                <a:latin typeface="Arial" panose="020B0604020202020204" pitchFamily="34" charset="0"/>
                <a:cs typeface="Arial" panose="020B0604020202020204" pitchFamily="34" charset="0"/>
              </a:rPr>
              <a:t>Reading</a:t>
            </a:r>
          </a:p>
          <a:p>
            <a:pPr marL="114300" indent="0">
              <a:buNone/>
            </a:pPr>
            <a:r>
              <a:rPr lang="en-GB" sz="2300" dirty="0">
                <a:latin typeface="Arial" panose="020B0604020202020204" pitchFamily="34" charset="0"/>
                <a:cs typeface="Arial" panose="020B0604020202020204" pitchFamily="34" charset="0"/>
              </a:rPr>
              <a:t>Reading with your child for 15 minutes a day is the most important way you can impact your child’s education.</a:t>
            </a:r>
            <a:br>
              <a:rPr lang="en-GB" sz="2300" dirty="0">
                <a:latin typeface="Arial" panose="020B0604020202020204" pitchFamily="34" charset="0"/>
                <a:cs typeface="Arial" panose="020B0604020202020204" pitchFamily="34" charset="0"/>
              </a:rPr>
            </a:br>
            <a:endParaRPr lang="en-GB" sz="2300" dirty="0">
              <a:latin typeface="Arial" panose="020B0604020202020204" pitchFamily="34" charset="0"/>
              <a:cs typeface="Arial" panose="020B0604020202020204" pitchFamily="34" charset="0"/>
            </a:endParaRPr>
          </a:p>
          <a:p>
            <a:pPr marL="114300" indent="0">
              <a:buNone/>
            </a:pPr>
            <a:r>
              <a:rPr lang="en-GB" sz="2300" b="1" dirty="0">
                <a:latin typeface="Arial" panose="020B0604020202020204" pitchFamily="34" charset="0"/>
                <a:cs typeface="Arial" panose="020B0604020202020204" pitchFamily="34" charset="0"/>
              </a:rPr>
              <a:t>Practising multiplication tables</a:t>
            </a:r>
          </a:p>
          <a:p>
            <a:pPr marL="114300" indent="0">
              <a:buNone/>
            </a:pPr>
            <a:r>
              <a:rPr lang="en-GB" sz="2300" dirty="0">
                <a:latin typeface="Arial" panose="020B0604020202020204" pitchFamily="34" charset="0"/>
                <a:cs typeface="Arial" panose="020B0604020202020204" pitchFamily="34" charset="0"/>
              </a:rPr>
              <a:t>We provide the children with Times Tables Rock Stars, which is a brilliant site for learning and consolidating their tables! By the end of Year 2 they need to know their 2x, 5x and 10x tables. We also have the White Rose APP as well as other great web-sites like Hit the Button! </a:t>
            </a:r>
          </a:p>
          <a:p>
            <a:pPr marL="114300" indent="0">
              <a:buNone/>
            </a:pPr>
            <a:endParaRPr lang="en-GB" sz="2300" dirty="0">
              <a:latin typeface="Arial" panose="020B0604020202020204" pitchFamily="34" charset="0"/>
              <a:cs typeface="Arial" panose="020B0604020202020204" pitchFamily="34" charset="0"/>
            </a:endParaRPr>
          </a:p>
          <a:p>
            <a:pPr marL="114300" indent="0">
              <a:buNone/>
            </a:pPr>
            <a:r>
              <a:rPr lang="en-GB" sz="2300" b="1" dirty="0">
                <a:latin typeface="Arial" panose="020B0604020202020204" pitchFamily="34" charset="0"/>
                <a:cs typeface="Arial" panose="020B0604020202020204" pitchFamily="34" charset="0"/>
              </a:rPr>
              <a:t>Practising the Statutory Year 2 spellings</a:t>
            </a:r>
          </a:p>
          <a:p>
            <a:pPr marL="114300" indent="0">
              <a:buNone/>
            </a:pPr>
            <a:r>
              <a:rPr lang="en-GB" sz="2300" dirty="0">
                <a:latin typeface="Arial" panose="020B0604020202020204" pitchFamily="34" charset="0"/>
                <a:cs typeface="Arial" panose="020B0604020202020204" pitchFamily="34" charset="0"/>
              </a:rPr>
              <a:t>Please refer to the handout to see the Year 2 spelling list. Alongside this, working on handwriting is also really beneficial. </a:t>
            </a:r>
          </a:p>
          <a:p>
            <a:pPr marL="114300" indent="0">
              <a:buNone/>
            </a:pPr>
            <a:endParaRPr lang="en-GB" sz="2300" dirty="0">
              <a:latin typeface="Arial" panose="020B0604020202020204" pitchFamily="34" charset="0"/>
              <a:cs typeface="Arial" panose="020B0604020202020204" pitchFamily="34" charset="0"/>
            </a:endParaRPr>
          </a:p>
          <a:p>
            <a:pPr marL="114300" indent="0">
              <a:buNone/>
            </a:pPr>
            <a:r>
              <a:rPr lang="en-GB" sz="2300" dirty="0">
                <a:latin typeface="Arial" panose="020B0604020202020204" pitchFamily="34" charset="0"/>
                <a:cs typeface="Arial" panose="020B0604020202020204" pitchFamily="34" charset="0"/>
              </a:rPr>
              <a:t>We will also set weekly homework. This is optional and will be an add on to any in class work. We don’t need to have this handed back into school.</a:t>
            </a:r>
          </a:p>
          <a:p>
            <a:pPr marL="114300" indent="0">
              <a:buNone/>
            </a:pPr>
            <a:endParaRPr lang="en-GB" dirty="0">
              <a:latin typeface="XCCW Joined 15a" panose="03050602040000000000" pitchFamily="66" charset="0"/>
            </a:endParaRPr>
          </a:p>
          <a:p>
            <a:pPr marL="114300" indent="0">
              <a:buNone/>
            </a:pPr>
            <a:endParaRPr lang="en-GB" dirty="0">
              <a:latin typeface="XCCW Joined 15a" panose="03050602040000000000" pitchFamily="66" charset="0"/>
            </a:endParaRPr>
          </a:p>
        </p:txBody>
      </p:sp>
      <p:pic>
        <p:nvPicPr>
          <p:cNvPr id="8" name="Picture 7">
            <a:extLst>
              <a:ext uri="{FF2B5EF4-FFF2-40B4-BE49-F238E27FC236}">
                <a16:creationId xmlns:a16="http://schemas.microsoft.com/office/drawing/2014/main" id="{A6F63A74-6C97-43ED-A9F6-E1F64BDE6A1E}"/>
              </a:ext>
            </a:extLst>
          </p:cNvPr>
          <p:cNvPicPr>
            <a:picLocks noChangeAspect="1"/>
          </p:cNvPicPr>
          <p:nvPr/>
        </p:nvPicPr>
        <p:blipFill>
          <a:blip r:embed="rId4"/>
          <a:stretch>
            <a:fillRect/>
          </a:stretch>
        </p:blipFill>
        <p:spPr>
          <a:xfrm>
            <a:off x="5940152" y="2579012"/>
            <a:ext cx="2339752" cy="1699976"/>
          </a:xfrm>
          <a:prstGeom prst="rect">
            <a:avLst/>
          </a:prstGeom>
        </p:spPr>
      </p:pic>
      <p:pic>
        <p:nvPicPr>
          <p:cNvPr id="2050" name="Picture 2" descr="Image result for bit cat collins book">
            <a:extLst>
              <a:ext uri="{FF2B5EF4-FFF2-40B4-BE49-F238E27FC236}">
                <a16:creationId xmlns:a16="http://schemas.microsoft.com/office/drawing/2014/main" id="{0810DEF9-CE9F-4071-8396-AC735297C0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97603" y="536064"/>
            <a:ext cx="1495425" cy="18669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ee the source image">
            <a:extLst>
              <a:ext uri="{FF2B5EF4-FFF2-40B4-BE49-F238E27FC236}">
                <a16:creationId xmlns:a16="http://schemas.microsoft.com/office/drawing/2014/main" id="{71E29672-777C-4DA7-BC7B-4E60A576E34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42257" y="4278988"/>
            <a:ext cx="2637647" cy="1865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4847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788" y="1196752"/>
            <a:ext cx="7620000" cy="4800600"/>
          </a:xfrm>
        </p:spPr>
        <p:txBody>
          <a:bodyPr>
            <a:normAutofit/>
          </a:bodyPr>
          <a:lstStyle/>
          <a:p>
            <a:pPr marL="114300" indent="0" algn="ctr">
              <a:buNone/>
            </a:pPr>
            <a:endParaRPr lang="en-GB" dirty="0">
              <a:latin typeface="XCCW Joined 15a" panose="03050602040000000000" pitchFamily="66" charset="0"/>
            </a:endParaRPr>
          </a:p>
          <a:p>
            <a:pPr marL="114300" indent="0">
              <a:buNone/>
            </a:pPr>
            <a:endParaRPr lang="en-US" dirty="0">
              <a:latin typeface="XCCW Joined 15a" panose="03050602040000000000" pitchFamily="66" charset="0"/>
            </a:endParaRPr>
          </a:p>
          <a:p>
            <a:pPr marL="114300" indent="0">
              <a:buNone/>
            </a:pPr>
            <a:r>
              <a:rPr lang="en-US" b="1" dirty="0">
                <a:latin typeface="XCCW Joined 15a" panose="03050602040000000000" pitchFamily="66" charset="0"/>
              </a:rPr>
              <a:t>SATS</a:t>
            </a:r>
          </a:p>
          <a:p>
            <a:pPr marL="114300" indent="0">
              <a:buNone/>
            </a:pPr>
            <a:r>
              <a:rPr lang="en-US" dirty="0" err="1">
                <a:latin typeface="XCCW Joined 15a" panose="03050602040000000000" pitchFamily="66" charset="0"/>
              </a:rPr>
              <a:t>Sats</a:t>
            </a:r>
            <a:r>
              <a:rPr lang="en-US" dirty="0">
                <a:latin typeface="XCCW Joined 15a" panose="03050602040000000000" pitchFamily="66" charset="0"/>
              </a:rPr>
              <a:t> in Key Stage 1 are more informal in terms of structure and time. Children have the whole of May to sit them. </a:t>
            </a:r>
          </a:p>
          <a:p>
            <a:pPr marL="114300" indent="0">
              <a:buNone/>
            </a:pPr>
            <a:endParaRPr lang="en-US" dirty="0">
              <a:latin typeface="XCCW Joined 15a" panose="03050602040000000000" pitchFamily="66" charset="0"/>
            </a:endParaRPr>
          </a:p>
          <a:p>
            <a:pPr marL="114300" indent="0">
              <a:buNone/>
            </a:pPr>
            <a:r>
              <a:rPr lang="en-US" b="1" dirty="0">
                <a:latin typeface="XCCW Joined 15a" panose="03050602040000000000" pitchFamily="66" charset="0"/>
              </a:rPr>
              <a:t>Nativity</a:t>
            </a:r>
          </a:p>
          <a:p>
            <a:pPr marL="114300" indent="0">
              <a:buNone/>
            </a:pPr>
            <a:r>
              <a:rPr lang="en-US" dirty="0">
                <a:latin typeface="XCCW Joined 15a" panose="03050602040000000000" pitchFamily="66" charset="0"/>
              </a:rPr>
              <a:t>Confirmation of this date will be sent out in the new year but we are initially looking at the week of the 12 December.</a:t>
            </a:r>
          </a:p>
        </p:txBody>
      </p:sp>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pic>
        <p:nvPicPr>
          <p:cNvPr id="5" name="Picture 4">
            <a:extLst>
              <a:ext uri="{FF2B5EF4-FFF2-40B4-BE49-F238E27FC236}">
                <a16:creationId xmlns:a16="http://schemas.microsoft.com/office/drawing/2014/main" id="{443D3A1D-EA6C-4E72-86A7-83003506198C}"/>
              </a:ext>
            </a:extLst>
          </p:cNvPr>
          <p:cNvPicPr>
            <a:picLocks noChangeAspect="1"/>
          </p:cNvPicPr>
          <p:nvPr/>
        </p:nvPicPr>
        <p:blipFill>
          <a:blip r:embed="rId4"/>
          <a:stretch>
            <a:fillRect/>
          </a:stretch>
        </p:blipFill>
        <p:spPr>
          <a:xfrm>
            <a:off x="2411760" y="40232"/>
            <a:ext cx="3517598" cy="1640831"/>
          </a:xfrm>
          <a:prstGeom prst="rect">
            <a:avLst/>
          </a:prstGeom>
        </p:spPr>
      </p:pic>
    </p:spTree>
    <p:extLst>
      <p:ext uri="{BB962C8B-B14F-4D97-AF65-F5344CB8AC3E}">
        <p14:creationId xmlns:p14="http://schemas.microsoft.com/office/powerpoint/2010/main" val="33549187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1.jpeg">
            <a:extLst>
              <a:ext uri="{FF2B5EF4-FFF2-40B4-BE49-F238E27FC236}">
                <a16:creationId xmlns:a16="http://schemas.microsoft.com/office/drawing/2014/main" id="{A2331FAD-6982-42A7-8B28-902A5EE4BB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0432" y="5445224"/>
            <a:ext cx="683568" cy="727831"/>
          </a:xfrm>
          <a:prstGeom prst="rect">
            <a:avLst/>
          </a:prstGeom>
        </p:spPr>
      </p:pic>
      <p:sp>
        <p:nvSpPr>
          <p:cNvPr id="6" name="Content Placeholder 5">
            <a:extLst>
              <a:ext uri="{FF2B5EF4-FFF2-40B4-BE49-F238E27FC236}">
                <a16:creationId xmlns:a16="http://schemas.microsoft.com/office/drawing/2014/main" id="{BF6593F9-AF39-4639-B907-4AF6429F8255}"/>
              </a:ext>
            </a:extLst>
          </p:cNvPr>
          <p:cNvSpPr>
            <a:spLocks noGrp="1"/>
          </p:cNvSpPr>
          <p:nvPr>
            <p:ph idx="1"/>
          </p:nvPr>
        </p:nvSpPr>
        <p:spPr>
          <a:xfrm>
            <a:off x="396788" y="2996952"/>
            <a:ext cx="7620000" cy="4048603"/>
          </a:xfrm>
        </p:spPr>
        <p:txBody>
          <a:bodyPr>
            <a:normAutofit/>
          </a:bodyPr>
          <a:lstStyle/>
          <a:p>
            <a:pPr marL="114300" indent="0" algn="ctr">
              <a:buNone/>
            </a:pPr>
            <a:endParaRPr lang="en-GB" dirty="0"/>
          </a:p>
          <a:p>
            <a:pPr marL="114300" indent="0" algn="ctr">
              <a:buNone/>
            </a:pPr>
            <a:endParaRPr lang="en-GB" dirty="0"/>
          </a:p>
          <a:p>
            <a:pPr marL="114300" indent="0" algn="ctr">
              <a:buNone/>
            </a:pPr>
            <a:r>
              <a:rPr lang="en-GB" dirty="0"/>
              <a:t>We also publish Barnfields’ Bulletin every two weeks which contains important information, such as any upcoming events.</a:t>
            </a:r>
          </a:p>
          <a:p>
            <a:pPr marL="114300" indent="0" algn="ctr">
              <a:buNone/>
            </a:pPr>
            <a:r>
              <a:rPr lang="en-GB" dirty="0"/>
              <a:t> </a:t>
            </a:r>
          </a:p>
          <a:p>
            <a:pPr marL="114300" indent="0" algn="ctr">
              <a:buNone/>
            </a:pPr>
            <a:r>
              <a:rPr lang="en-GB" dirty="0"/>
              <a:t>We also have a very active Twitter account.</a:t>
            </a:r>
          </a:p>
          <a:p>
            <a:pPr marL="114300" indent="0" algn="ctr">
              <a:buNone/>
            </a:pPr>
            <a:r>
              <a:rPr lang="en-GB" dirty="0"/>
              <a:t> Follow us </a:t>
            </a:r>
            <a:r>
              <a:rPr lang="en-GB" u="sng" dirty="0"/>
              <a:t>@</a:t>
            </a:r>
            <a:r>
              <a:rPr lang="en-GB" u="sng" dirty="0" err="1"/>
              <a:t>BarnfieldsPS</a:t>
            </a:r>
            <a:endParaRPr lang="en-GB" u="sng" dirty="0"/>
          </a:p>
        </p:txBody>
      </p:sp>
      <p:pic>
        <p:nvPicPr>
          <p:cNvPr id="9" name="Picture 8">
            <a:extLst>
              <a:ext uri="{FF2B5EF4-FFF2-40B4-BE49-F238E27FC236}">
                <a16:creationId xmlns:a16="http://schemas.microsoft.com/office/drawing/2014/main" id="{7263DC7C-68E6-4EC2-965F-BE8B74CA0E8A}"/>
              </a:ext>
            </a:extLst>
          </p:cNvPr>
          <p:cNvPicPr>
            <a:picLocks noChangeAspect="1"/>
          </p:cNvPicPr>
          <p:nvPr/>
        </p:nvPicPr>
        <p:blipFill>
          <a:blip r:embed="rId4"/>
          <a:stretch>
            <a:fillRect/>
          </a:stretch>
        </p:blipFill>
        <p:spPr>
          <a:xfrm>
            <a:off x="3707904" y="5786438"/>
            <a:ext cx="1071562" cy="1071562"/>
          </a:xfrm>
          <a:prstGeom prst="rect">
            <a:avLst/>
          </a:prstGeom>
        </p:spPr>
      </p:pic>
      <p:sp>
        <p:nvSpPr>
          <p:cNvPr id="10" name="Title 1">
            <a:extLst>
              <a:ext uri="{FF2B5EF4-FFF2-40B4-BE49-F238E27FC236}">
                <a16:creationId xmlns:a16="http://schemas.microsoft.com/office/drawing/2014/main" id="{C0F7BE1E-64CB-4CF7-93B9-3479AF4E5050}"/>
              </a:ext>
            </a:extLst>
          </p:cNvPr>
          <p:cNvSpPr>
            <a:spLocks noGrp="1"/>
          </p:cNvSpPr>
          <p:nvPr>
            <p:ph type="title"/>
          </p:nvPr>
        </p:nvSpPr>
        <p:spPr>
          <a:xfrm>
            <a:off x="241176" y="274638"/>
            <a:ext cx="7931224" cy="1143000"/>
          </a:xfrm>
        </p:spPr>
        <p:txBody>
          <a:bodyPr/>
          <a:lstStyle/>
          <a:p>
            <a:pPr algn="ctr"/>
            <a:r>
              <a:rPr lang="en-GB" dirty="0">
                <a:latin typeface="Arial" panose="020B0604020202020204" pitchFamily="34" charset="0"/>
                <a:cs typeface="Arial" panose="020B0604020202020204" pitchFamily="34" charset="0"/>
              </a:rPr>
              <a:t>Keeping in Touch</a:t>
            </a:r>
          </a:p>
        </p:txBody>
      </p:sp>
      <p:pic>
        <p:nvPicPr>
          <p:cNvPr id="3" name="Picture 2">
            <a:extLst>
              <a:ext uri="{FF2B5EF4-FFF2-40B4-BE49-F238E27FC236}">
                <a16:creationId xmlns:a16="http://schemas.microsoft.com/office/drawing/2014/main" id="{58323A7D-1B06-4571-B7BD-C17CDDBC2F9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749681" y="1081218"/>
            <a:ext cx="1566735" cy="2350303"/>
          </a:xfrm>
          <a:prstGeom prst="rect">
            <a:avLst/>
          </a:prstGeom>
        </p:spPr>
      </p:pic>
      <p:sp>
        <p:nvSpPr>
          <p:cNvPr id="7" name="Rectangle 6">
            <a:extLst>
              <a:ext uri="{FF2B5EF4-FFF2-40B4-BE49-F238E27FC236}">
                <a16:creationId xmlns:a16="http://schemas.microsoft.com/office/drawing/2014/main" id="{23449220-E2C8-4599-8670-415EC91A338C}"/>
              </a:ext>
            </a:extLst>
          </p:cNvPr>
          <p:cNvSpPr/>
          <p:nvPr/>
        </p:nvSpPr>
        <p:spPr>
          <a:xfrm>
            <a:off x="-25829" y="1844824"/>
            <a:ext cx="6775510" cy="1446550"/>
          </a:xfrm>
          <a:prstGeom prst="rect">
            <a:avLst/>
          </a:prstGeom>
        </p:spPr>
        <p:txBody>
          <a:bodyPr wrap="square">
            <a:spAutoFit/>
          </a:bodyPr>
          <a:lstStyle/>
          <a:p>
            <a:pPr marL="114300" indent="0" algn="ctr">
              <a:buNone/>
            </a:pPr>
            <a:r>
              <a:rPr lang="en-GB" sz="2200" dirty="0"/>
              <a:t>Email: </a:t>
            </a:r>
            <a:r>
              <a:rPr lang="en-GB" sz="2200" dirty="0">
                <a:hlinkClick r:id="rId6"/>
              </a:rPr>
              <a:t>office@barnfields.staffs.sch.uk</a:t>
            </a:r>
            <a:endParaRPr lang="en-GB" sz="2200" dirty="0"/>
          </a:p>
          <a:p>
            <a:pPr marL="114300" indent="0" algn="ctr">
              <a:buNone/>
            </a:pPr>
            <a:r>
              <a:rPr lang="en-GB" sz="2200" dirty="0"/>
              <a:t>Mr Ball: </a:t>
            </a:r>
            <a:r>
              <a:rPr lang="en-GB" sz="2200" dirty="0">
                <a:hlinkClick r:id="rId7"/>
              </a:rPr>
              <a:t>headteacher@barnfields.staffs.sch.uk</a:t>
            </a:r>
            <a:r>
              <a:rPr lang="en-GB" sz="2200" dirty="0"/>
              <a:t> </a:t>
            </a:r>
          </a:p>
          <a:p>
            <a:pPr marL="114300" indent="0" algn="ctr">
              <a:buNone/>
            </a:pPr>
            <a:r>
              <a:rPr lang="en-GB" sz="2200" dirty="0"/>
              <a:t>Mrs Darlington: </a:t>
            </a:r>
            <a:r>
              <a:rPr lang="en-GB" sz="2200" dirty="0">
                <a:hlinkClick r:id="rId8"/>
              </a:rPr>
              <a:t>deputy@barnfields.staffs.sch.uk</a:t>
            </a:r>
            <a:endParaRPr lang="en-GB" sz="2200" dirty="0"/>
          </a:p>
          <a:p>
            <a:pPr marL="114300" indent="0" algn="ctr">
              <a:buNone/>
            </a:pPr>
            <a:r>
              <a:rPr lang="en-GB" sz="2200" dirty="0"/>
              <a:t>Mrs Davies (SENCO): </a:t>
            </a:r>
            <a:r>
              <a:rPr lang="en-GB" sz="2200" dirty="0">
                <a:hlinkClick r:id="rId9"/>
              </a:rPr>
              <a:t>senco_BP@barnfields.staffs.sch.uk</a:t>
            </a:r>
            <a:r>
              <a:rPr lang="en-GB" sz="2200" dirty="0"/>
              <a:t> </a:t>
            </a:r>
          </a:p>
        </p:txBody>
      </p:sp>
    </p:spTree>
    <p:extLst>
      <p:ext uri="{BB962C8B-B14F-4D97-AF65-F5344CB8AC3E}">
        <p14:creationId xmlns:p14="http://schemas.microsoft.com/office/powerpoint/2010/main" val="10898756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1433</TotalTime>
  <Words>2114</Words>
  <Application>Microsoft Office PowerPoint</Application>
  <PresentationFormat>On-screen Show (4:3)</PresentationFormat>
  <Paragraphs>210</Paragraphs>
  <Slides>22</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Cambria</vt:lpstr>
      <vt:lpstr>Wingdings</vt:lpstr>
      <vt:lpstr>XCCW Joined 15a</vt:lpstr>
      <vt:lpstr>Adjacency</vt:lpstr>
      <vt:lpstr>Barnfields Primary School Year 2</vt:lpstr>
      <vt:lpstr>Meet the Teachers</vt:lpstr>
      <vt:lpstr>The School Day</vt:lpstr>
      <vt:lpstr>The Importance of Attendance </vt:lpstr>
      <vt:lpstr>Expectations at Barnfields</vt:lpstr>
      <vt:lpstr>School Uniform</vt:lpstr>
      <vt:lpstr>PE Kit</vt:lpstr>
      <vt:lpstr>Jewellery </vt:lpstr>
      <vt:lpstr>Hair Accessories </vt:lpstr>
      <vt:lpstr>Barnfields’ Behaviour Policy: Principles</vt:lpstr>
      <vt:lpstr>Barnfields’ Behaviour Policy: Rewards </vt:lpstr>
      <vt:lpstr>Barnfields’ Behaviour Policy: STEPS to Good Manners </vt:lpstr>
      <vt:lpstr>Lunch at Barnfields </vt:lpstr>
      <vt:lpstr>Curriculum Intention</vt:lpstr>
      <vt:lpstr>Curriculum Overviews </vt:lpstr>
      <vt:lpstr>English Expectations: Reading</vt:lpstr>
      <vt:lpstr>English Expectations: Writing</vt:lpstr>
      <vt:lpstr>Expectations: Mathematics </vt:lpstr>
      <vt:lpstr>Reporting to Parents</vt:lpstr>
      <vt:lpstr>Parental Support</vt:lpstr>
      <vt:lpstr>PowerPoint Presentation</vt:lpstr>
      <vt:lpstr>Keeping in Touch</vt:lpstr>
    </vt:vector>
  </TitlesOfParts>
  <Company>Barnfields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Gayle</dc:creator>
  <cp:lastModifiedBy>J.Murday</cp:lastModifiedBy>
  <cp:revision>86</cp:revision>
  <dcterms:created xsi:type="dcterms:W3CDTF">2020-01-14T19:44:36Z</dcterms:created>
  <dcterms:modified xsi:type="dcterms:W3CDTF">2022-07-07T15:08:48Z</dcterms:modified>
</cp:coreProperties>
</file>