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notesMasterIdLst>
    <p:notesMasterId r:id="rId27"/>
  </p:notesMasterIdLst>
  <p:sldIdLst>
    <p:sldId id="256" r:id="rId2"/>
    <p:sldId id="257" r:id="rId3"/>
    <p:sldId id="359" r:id="rId4"/>
    <p:sldId id="354" r:id="rId5"/>
    <p:sldId id="368" r:id="rId6"/>
    <p:sldId id="367" r:id="rId7"/>
    <p:sldId id="369" r:id="rId8"/>
    <p:sldId id="381" r:id="rId9"/>
    <p:sldId id="370" r:id="rId10"/>
    <p:sldId id="378" r:id="rId11"/>
    <p:sldId id="371" r:id="rId12"/>
    <p:sldId id="372" r:id="rId13"/>
    <p:sldId id="373" r:id="rId14"/>
    <p:sldId id="259" r:id="rId15"/>
    <p:sldId id="346" r:id="rId16"/>
    <p:sldId id="366" r:id="rId17"/>
    <p:sldId id="374" r:id="rId18"/>
    <p:sldId id="380" r:id="rId19"/>
    <p:sldId id="376" r:id="rId20"/>
    <p:sldId id="348" r:id="rId21"/>
    <p:sldId id="377" r:id="rId22"/>
    <p:sldId id="349" r:id="rId23"/>
    <p:sldId id="362" r:id="rId24"/>
    <p:sldId id="363" r:id="rId25"/>
    <p:sldId id="365" r:id="rId2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16" autoAdjust="0"/>
    <p:restoredTop sz="70766" autoAdjust="0"/>
  </p:normalViewPr>
  <p:slideViewPr>
    <p:cSldViewPr>
      <p:cViewPr varScale="1">
        <p:scale>
          <a:sx n="40" d="100"/>
          <a:sy n="40" d="100"/>
        </p:scale>
        <p:origin x="1866" y="60"/>
      </p:cViewPr>
      <p:guideLst>
        <p:guide orient="horz" pos="2160"/>
        <p:guide pos="2880"/>
      </p:guideLst>
    </p:cSldViewPr>
  </p:slideViewPr>
  <p:notesTextViewPr>
    <p:cViewPr>
      <p:scale>
        <a:sx n="1" d="1"/>
        <a:sy n="1" d="1"/>
      </p:scale>
      <p:origin x="0" y="0"/>
    </p:cViewPr>
  </p:notesTextViewPr>
  <p:notesViewPr>
    <p:cSldViewPr>
      <p:cViewPr varScale="1">
        <p:scale>
          <a:sx n="69" d="100"/>
          <a:sy n="69" d="100"/>
        </p:scale>
        <p:origin x="2568" y="2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6FF49FF-3A7F-42C4-8E6E-25C86C4A10B2}" type="datetimeFigureOut">
              <a:rPr lang="en-GB" smtClean="0"/>
              <a:t>28/08/2025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92E92A5-04E1-4740-ABD2-0ED08F4C226E}" type="slidenum">
              <a:rPr lang="en-GB" smtClean="0"/>
              <a:t>‹#›</a:t>
            </a:fld>
            <a:endParaRPr lang="en-GB"/>
          </a:p>
        </p:txBody>
      </p:sp>
    </p:spTree>
    <p:extLst>
      <p:ext uri="{BB962C8B-B14F-4D97-AF65-F5344CB8AC3E}">
        <p14:creationId xmlns:p14="http://schemas.microsoft.com/office/powerpoint/2010/main" val="27507395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92E92A5-04E1-4740-ABD2-0ED08F4C226E}" type="slidenum">
              <a:rPr lang="en-GB" smtClean="0"/>
              <a:t>1</a:t>
            </a:fld>
            <a:endParaRPr lang="en-GB"/>
          </a:p>
        </p:txBody>
      </p:sp>
    </p:spTree>
    <p:extLst>
      <p:ext uri="{BB962C8B-B14F-4D97-AF65-F5344CB8AC3E}">
        <p14:creationId xmlns:p14="http://schemas.microsoft.com/office/powerpoint/2010/main" val="5643514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92E92A5-04E1-4740-ABD2-0ED08F4C226E}" type="slidenum">
              <a:rPr lang="en-GB" smtClean="0"/>
              <a:t>2</a:t>
            </a:fld>
            <a:endParaRPr lang="en-GB"/>
          </a:p>
        </p:txBody>
      </p:sp>
    </p:spTree>
    <p:extLst>
      <p:ext uri="{BB962C8B-B14F-4D97-AF65-F5344CB8AC3E}">
        <p14:creationId xmlns:p14="http://schemas.microsoft.com/office/powerpoint/2010/main" val="35410038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92E92A5-04E1-4740-ABD2-0ED08F4C226E}" type="slidenum">
              <a:rPr lang="en-GB" smtClean="0"/>
              <a:t>3</a:t>
            </a:fld>
            <a:endParaRPr lang="en-GB"/>
          </a:p>
        </p:txBody>
      </p:sp>
    </p:spTree>
    <p:extLst>
      <p:ext uri="{BB962C8B-B14F-4D97-AF65-F5344CB8AC3E}">
        <p14:creationId xmlns:p14="http://schemas.microsoft.com/office/powerpoint/2010/main" val="30300075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92E92A5-04E1-4740-ABD2-0ED08F4C226E}" type="slidenum">
              <a:rPr lang="en-GB" smtClean="0"/>
              <a:t>4</a:t>
            </a:fld>
            <a:endParaRPr lang="en-GB"/>
          </a:p>
        </p:txBody>
      </p:sp>
    </p:spTree>
    <p:extLst>
      <p:ext uri="{BB962C8B-B14F-4D97-AF65-F5344CB8AC3E}">
        <p14:creationId xmlns:p14="http://schemas.microsoft.com/office/powerpoint/2010/main" val="9346758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92E92A5-04E1-4740-ABD2-0ED08F4C226E}" type="slidenum">
              <a:rPr lang="en-GB" smtClean="0"/>
              <a:t>5</a:t>
            </a:fld>
            <a:endParaRPr lang="en-GB"/>
          </a:p>
        </p:txBody>
      </p:sp>
    </p:spTree>
    <p:extLst>
      <p:ext uri="{BB962C8B-B14F-4D97-AF65-F5344CB8AC3E}">
        <p14:creationId xmlns:p14="http://schemas.microsoft.com/office/powerpoint/2010/main" val="4688424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92E92A5-04E1-4740-ABD2-0ED08F4C226E}" type="slidenum">
              <a:rPr lang="en-GB" smtClean="0"/>
              <a:t>6</a:t>
            </a:fld>
            <a:endParaRPr lang="en-GB"/>
          </a:p>
        </p:txBody>
      </p:sp>
    </p:spTree>
    <p:extLst>
      <p:ext uri="{BB962C8B-B14F-4D97-AF65-F5344CB8AC3E}">
        <p14:creationId xmlns:p14="http://schemas.microsoft.com/office/powerpoint/2010/main" val="25532263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92E92A5-04E1-4740-ABD2-0ED08F4C226E}" type="slidenum">
              <a:rPr lang="en-GB" smtClean="0"/>
              <a:t>7</a:t>
            </a:fld>
            <a:endParaRPr lang="en-GB"/>
          </a:p>
        </p:txBody>
      </p:sp>
    </p:spTree>
    <p:extLst>
      <p:ext uri="{BB962C8B-B14F-4D97-AF65-F5344CB8AC3E}">
        <p14:creationId xmlns:p14="http://schemas.microsoft.com/office/powerpoint/2010/main" val="1191650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92E92A5-04E1-4740-ABD2-0ED08F4C226E}" type="slidenum">
              <a:rPr lang="en-GB" smtClean="0"/>
              <a:t>8</a:t>
            </a:fld>
            <a:endParaRPr lang="en-GB"/>
          </a:p>
        </p:txBody>
      </p:sp>
    </p:spTree>
    <p:extLst>
      <p:ext uri="{BB962C8B-B14F-4D97-AF65-F5344CB8AC3E}">
        <p14:creationId xmlns:p14="http://schemas.microsoft.com/office/powerpoint/2010/main" val="25482228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92E92A5-04E1-4740-ABD2-0ED08F4C226E}" type="slidenum">
              <a:rPr lang="en-GB" smtClean="0"/>
              <a:t>9</a:t>
            </a:fld>
            <a:endParaRPr lang="en-GB"/>
          </a:p>
        </p:txBody>
      </p:sp>
    </p:spTree>
    <p:extLst>
      <p:ext uri="{BB962C8B-B14F-4D97-AF65-F5344CB8AC3E}">
        <p14:creationId xmlns:p14="http://schemas.microsoft.com/office/powerpoint/2010/main" val="19544450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92E92A5-04E1-4740-ABD2-0ED08F4C226E}" type="slidenum">
              <a:rPr lang="en-GB" smtClean="0"/>
              <a:t>10</a:t>
            </a:fld>
            <a:endParaRPr lang="en-GB"/>
          </a:p>
        </p:txBody>
      </p:sp>
    </p:spTree>
    <p:extLst>
      <p:ext uri="{BB962C8B-B14F-4D97-AF65-F5344CB8AC3E}">
        <p14:creationId xmlns:p14="http://schemas.microsoft.com/office/powerpoint/2010/main" val="38628814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92E92A5-04E1-4740-ABD2-0ED08F4C226E}" type="slidenum">
              <a:rPr lang="en-GB" smtClean="0"/>
              <a:t>11</a:t>
            </a:fld>
            <a:endParaRPr lang="en-GB"/>
          </a:p>
        </p:txBody>
      </p:sp>
    </p:spTree>
    <p:extLst>
      <p:ext uri="{BB962C8B-B14F-4D97-AF65-F5344CB8AC3E}">
        <p14:creationId xmlns:p14="http://schemas.microsoft.com/office/powerpoint/2010/main" val="25828642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92E92A5-04E1-4740-ABD2-0ED08F4C226E}" type="slidenum">
              <a:rPr lang="en-GB" smtClean="0"/>
              <a:t>12</a:t>
            </a:fld>
            <a:endParaRPr lang="en-GB"/>
          </a:p>
        </p:txBody>
      </p:sp>
    </p:spTree>
    <p:extLst>
      <p:ext uri="{BB962C8B-B14F-4D97-AF65-F5344CB8AC3E}">
        <p14:creationId xmlns:p14="http://schemas.microsoft.com/office/powerpoint/2010/main" val="29601848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92E92A5-04E1-4740-ABD2-0ED08F4C226E}" type="slidenum">
              <a:rPr lang="en-GB" smtClean="0"/>
              <a:t>13</a:t>
            </a:fld>
            <a:endParaRPr lang="en-GB"/>
          </a:p>
        </p:txBody>
      </p:sp>
    </p:spTree>
    <p:extLst>
      <p:ext uri="{BB962C8B-B14F-4D97-AF65-F5344CB8AC3E}">
        <p14:creationId xmlns:p14="http://schemas.microsoft.com/office/powerpoint/2010/main" val="32932199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92E92A5-04E1-4740-ABD2-0ED08F4C226E}" type="slidenum">
              <a:rPr lang="en-GB" smtClean="0"/>
              <a:t>14</a:t>
            </a:fld>
            <a:endParaRPr lang="en-GB"/>
          </a:p>
        </p:txBody>
      </p:sp>
    </p:spTree>
    <p:extLst>
      <p:ext uri="{BB962C8B-B14F-4D97-AF65-F5344CB8AC3E}">
        <p14:creationId xmlns:p14="http://schemas.microsoft.com/office/powerpoint/2010/main" val="38021601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92E92A5-04E1-4740-ABD2-0ED08F4C226E}" type="slidenum">
              <a:rPr lang="en-GB" smtClean="0"/>
              <a:t>15</a:t>
            </a:fld>
            <a:endParaRPr lang="en-GB"/>
          </a:p>
        </p:txBody>
      </p:sp>
    </p:spTree>
    <p:extLst>
      <p:ext uri="{BB962C8B-B14F-4D97-AF65-F5344CB8AC3E}">
        <p14:creationId xmlns:p14="http://schemas.microsoft.com/office/powerpoint/2010/main" val="12257932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92E92A5-04E1-4740-ABD2-0ED08F4C226E}" type="slidenum">
              <a:rPr lang="en-GB" smtClean="0"/>
              <a:t>16</a:t>
            </a:fld>
            <a:endParaRPr lang="en-GB"/>
          </a:p>
        </p:txBody>
      </p:sp>
    </p:spTree>
    <p:extLst>
      <p:ext uri="{BB962C8B-B14F-4D97-AF65-F5344CB8AC3E}">
        <p14:creationId xmlns:p14="http://schemas.microsoft.com/office/powerpoint/2010/main" val="16301494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92E92A5-04E1-4740-ABD2-0ED08F4C226E}" type="slidenum">
              <a:rPr lang="en-GB" smtClean="0"/>
              <a:t>17</a:t>
            </a:fld>
            <a:endParaRPr lang="en-GB"/>
          </a:p>
        </p:txBody>
      </p:sp>
    </p:spTree>
    <p:extLst>
      <p:ext uri="{BB962C8B-B14F-4D97-AF65-F5344CB8AC3E}">
        <p14:creationId xmlns:p14="http://schemas.microsoft.com/office/powerpoint/2010/main" val="6592991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92E92A5-04E1-4740-ABD2-0ED08F4C226E}" type="slidenum">
              <a:rPr lang="en-GB" smtClean="0"/>
              <a:t>18</a:t>
            </a:fld>
            <a:endParaRPr lang="en-GB"/>
          </a:p>
        </p:txBody>
      </p:sp>
    </p:spTree>
    <p:extLst>
      <p:ext uri="{BB962C8B-B14F-4D97-AF65-F5344CB8AC3E}">
        <p14:creationId xmlns:p14="http://schemas.microsoft.com/office/powerpoint/2010/main" val="28207726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92E92A5-04E1-4740-ABD2-0ED08F4C226E}" type="slidenum">
              <a:rPr lang="en-GB" smtClean="0"/>
              <a:t>19</a:t>
            </a:fld>
            <a:endParaRPr lang="en-GB"/>
          </a:p>
        </p:txBody>
      </p:sp>
    </p:spTree>
    <p:extLst>
      <p:ext uri="{BB962C8B-B14F-4D97-AF65-F5344CB8AC3E}">
        <p14:creationId xmlns:p14="http://schemas.microsoft.com/office/powerpoint/2010/main" val="12094604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92E92A5-04E1-4740-ABD2-0ED08F4C226E}" type="slidenum">
              <a:rPr lang="en-GB" smtClean="0"/>
              <a:t>20</a:t>
            </a:fld>
            <a:endParaRPr lang="en-GB"/>
          </a:p>
        </p:txBody>
      </p:sp>
    </p:spTree>
    <p:extLst>
      <p:ext uri="{BB962C8B-B14F-4D97-AF65-F5344CB8AC3E}">
        <p14:creationId xmlns:p14="http://schemas.microsoft.com/office/powerpoint/2010/main" val="40287425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92E92A5-04E1-4740-ABD2-0ED08F4C226E}" type="slidenum">
              <a:rPr lang="en-GB" smtClean="0"/>
              <a:t>21</a:t>
            </a:fld>
            <a:endParaRPr lang="en-GB"/>
          </a:p>
        </p:txBody>
      </p:sp>
    </p:spTree>
    <p:extLst>
      <p:ext uri="{BB962C8B-B14F-4D97-AF65-F5344CB8AC3E}">
        <p14:creationId xmlns:p14="http://schemas.microsoft.com/office/powerpoint/2010/main" val="23934191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92E92A5-04E1-4740-ABD2-0ED08F4C226E}" type="slidenum">
              <a:rPr lang="en-GB" smtClean="0"/>
              <a:t>22</a:t>
            </a:fld>
            <a:endParaRPr lang="en-GB"/>
          </a:p>
        </p:txBody>
      </p:sp>
    </p:spTree>
    <p:extLst>
      <p:ext uri="{BB962C8B-B14F-4D97-AF65-F5344CB8AC3E}">
        <p14:creationId xmlns:p14="http://schemas.microsoft.com/office/powerpoint/2010/main" val="257152593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92E92A5-04E1-4740-ABD2-0ED08F4C226E}" type="slidenum">
              <a:rPr lang="en-GB" smtClean="0"/>
              <a:t>23</a:t>
            </a:fld>
            <a:endParaRPr lang="en-GB"/>
          </a:p>
        </p:txBody>
      </p:sp>
    </p:spTree>
    <p:extLst>
      <p:ext uri="{BB962C8B-B14F-4D97-AF65-F5344CB8AC3E}">
        <p14:creationId xmlns:p14="http://schemas.microsoft.com/office/powerpoint/2010/main" val="27664174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92E92A5-04E1-4740-ABD2-0ED08F4C226E}" type="slidenum">
              <a:rPr lang="en-GB" smtClean="0"/>
              <a:t>24</a:t>
            </a:fld>
            <a:endParaRPr lang="en-GB"/>
          </a:p>
        </p:txBody>
      </p:sp>
    </p:spTree>
    <p:extLst>
      <p:ext uri="{BB962C8B-B14F-4D97-AF65-F5344CB8AC3E}">
        <p14:creationId xmlns:p14="http://schemas.microsoft.com/office/powerpoint/2010/main" val="31548840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Contact should be made via the school office in the first instance, or alternatively at the end of the school day. </a:t>
            </a:r>
            <a:endParaRPr lang="en-GB" b="1" dirty="0"/>
          </a:p>
        </p:txBody>
      </p:sp>
      <p:sp>
        <p:nvSpPr>
          <p:cNvPr id="4" name="Slide Number Placeholder 3"/>
          <p:cNvSpPr>
            <a:spLocks noGrp="1"/>
          </p:cNvSpPr>
          <p:nvPr>
            <p:ph type="sldNum" sz="quarter" idx="5"/>
          </p:nvPr>
        </p:nvSpPr>
        <p:spPr/>
        <p:txBody>
          <a:bodyPr/>
          <a:lstStyle/>
          <a:p>
            <a:fld id="{192E92A5-04E1-4740-ABD2-0ED08F4C226E}" type="slidenum">
              <a:rPr lang="en-GB" smtClean="0"/>
              <a:t>25</a:t>
            </a:fld>
            <a:endParaRPr lang="en-GB"/>
          </a:p>
        </p:txBody>
      </p:sp>
    </p:spTree>
    <p:extLst>
      <p:ext uri="{BB962C8B-B14F-4D97-AF65-F5344CB8AC3E}">
        <p14:creationId xmlns:p14="http://schemas.microsoft.com/office/powerpoint/2010/main" val="25276174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408FD3B-D1EE-4E9A-A414-50B8230101BC}" type="datetimeFigureOut">
              <a:rPr lang="en-GB" smtClean="0"/>
              <a:t>28/08/2025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5D4B37-DB35-48DA-871E-505B85E8D51C}" type="slidenum">
              <a:rPr lang="en-GB" smtClean="0"/>
              <a:t>‹#›</a:t>
            </a:fld>
            <a:endParaRPr lang="en-GB"/>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144189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408FD3B-D1EE-4E9A-A414-50B8230101BC}" type="datetimeFigureOut">
              <a:rPr lang="en-GB" smtClean="0"/>
              <a:t>28/08/2025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5D4B37-DB35-48DA-871E-505B85E8D51C}" type="slidenum">
              <a:rPr lang="en-GB" smtClean="0"/>
              <a:t>‹#›</a:t>
            </a:fld>
            <a:endParaRPr lang="en-GB"/>
          </a:p>
        </p:txBody>
      </p:sp>
    </p:spTree>
    <p:extLst>
      <p:ext uri="{BB962C8B-B14F-4D97-AF65-F5344CB8AC3E}">
        <p14:creationId xmlns:p14="http://schemas.microsoft.com/office/powerpoint/2010/main" val="24712736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408FD3B-D1EE-4E9A-A414-50B8230101BC}" type="datetimeFigureOut">
              <a:rPr lang="en-GB" smtClean="0"/>
              <a:t>28/08/2025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5D4B37-DB35-48DA-871E-505B85E8D51C}" type="slidenum">
              <a:rPr lang="en-GB" smtClean="0"/>
              <a:t>‹#›</a:t>
            </a:fld>
            <a:endParaRPr lang="en-GB"/>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19539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408FD3B-D1EE-4E9A-A414-50B8230101BC}" type="datetimeFigureOut">
              <a:rPr lang="en-GB" smtClean="0"/>
              <a:t>28/08/2025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F5D4B37-DB35-48DA-871E-505B85E8D51C}" type="slidenum">
              <a:rPr lang="en-GB" smtClean="0"/>
              <a:t>‹#›</a:t>
            </a:fld>
            <a:endParaRPr lang="en-GB"/>
          </a:p>
        </p:txBody>
      </p:sp>
    </p:spTree>
    <p:extLst>
      <p:ext uri="{BB962C8B-B14F-4D97-AF65-F5344CB8AC3E}">
        <p14:creationId xmlns:p14="http://schemas.microsoft.com/office/powerpoint/2010/main" val="32377959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22960" y="2582334"/>
            <a:ext cx="370332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63440" y="2582334"/>
            <a:ext cx="370332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408FD3B-D1EE-4E9A-A414-50B8230101BC}" type="datetimeFigureOut">
              <a:rPr lang="en-GB" smtClean="0"/>
              <a:t>28/08/2025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F5D4B37-DB35-48DA-871E-505B85E8D51C}" type="slidenum">
              <a:rPr lang="en-GB" smtClean="0"/>
              <a:t>‹#›</a:t>
            </a:fld>
            <a:endParaRPr lang="en-GB"/>
          </a:p>
        </p:txBody>
      </p:sp>
    </p:spTree>
    <p:extLst>
      <p:ext uri="{BB962C8B-B14F-4D97-AF65-F5344CB8AC3E}">
        <p14:creationId xmlns:p14="http://schemas.microsoft.com/office/powerpoint/2010/main" val="8029549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408FD3B-D1EE-4E9A-A414-50B8230101BC}" type="datetimeFigureOut">
              <a:rPr lang="en-GB" smtClean="0"/>
              <a:t>28/08/2025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F5D4B37-DB35-48DA-871E-505B85E8D51C}" type="slidenum">
              <a:rPr lang="en-GB" smtClean="0"/>
              <a:t>‹#›</a:t>
            </a:fld>
            <a:endParaRPr lang="en-GB"/>
          </a:p>
        </p:txBody>
      </p:sp>
    </p:spTree>
    <p:extLst>
      <p:ext uri="{BB962C8B-B14F-4D97-AF65-F5344CB8AC3E}">
        <p14:creationId xmlns:p14="http://schemas.microsoft.com/office/powerpoint/2010/main" val="6185900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6408FD3B-D1EE-4E9A-A414-50B8230101BC}" type="datetimeFigureOut">
              <a:rPr lang="en-GB" smtClean="0"/>
              <a:t>28/08/2025</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DF5D4B37-DB35-48DA-871E-505B85E8D51C}" type="slidenum">
              <a:rPr lang="en-GB" smtClean="0"/>
              <a:t>‹#›</a:t>
            </a:fld>
            <a:endParaRPr lang="en-GB"/>
          </a:p>
        </p:txBody>
      </p:sp>
    </p:spTree>
    <p:extLst>
      <p:ext uri="{BB962C8B-B14F-4D97-AF65-F5344CB8AC3E}">
        <p14:creationId xmlns:p14="http://schemas.microsoft.com/office/powerpoint/2010/main" val="13699020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6408FD3B-D1EE-4E9A-A414-50B8230101BC}" type="datetimeFigureOut">
              <a:rPr lang="en-GB" smtClean="0"/>
              <a:t>28/08/2025</a:t>
            </a:fld>
            <a:endParaRPr lang="en-GB"/>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DF5D4B37-DB35-48DA-871E-505B85E8D51C}" type="slidenum">
              <a:rPr lang="en-GB" smtClean="0"/>
              <a:t>‹#›</a:t>
            </a:fld>
            <a:endParaRPr lang="en-GB"/>
          </a:p>
        </p:txBody>
      </p:sp>
    </p:spTree>
    <p:extLst>
      <p:ext uri="{BB962C8B-B14F-4D97-AF65-F5344CB8AC3E}">
        <p14:creationId xmlns:p14="http://schemas.microsoft.com/office/powerpoint/2010/main" val="28994767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5234"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2" y="0"/>
            <a:ext cx="9143989"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22960"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408FD3B-D1EE-4E9A-A414-50B8230101BC}" type="datetimeFigureOut">
              <a:rPr lang="en-GB" smtClean="0"/>
              <a:t>28/08/2025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F5D4B37-DB35-48DA-871E-505B85E8D51C}" type="slidenum">
              <a:rPr lang="en-GB" smtClean="0"/>
              <a:t>‹#›</a:t>
            </a:fld>
            <a:endParaRPr lang="en-GB"/>
          </a:p>
        </p:txBody>
      </p:sp>
    </p:spTree>
    <p:extLst>
      <p:ext uri="{BB962C8B-B14F-4D97-AF65-F5344CB8AC3E}">
        <p14:creationId xmlns:p14="http://schemas.microsoft.com/office/powerpoint/2010/main" val="36091730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408FD3B-D1EE-4E9A-A414-50B8230101BC}" type="datetimeFigureOut">
              <a:rPr lang="en-GB" smtClean="0"/>
              <a:t>28/08/2025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5D4B37-DB35-48DA-871E-505B85E8D51C}" type="slidenum">
              <a:rPr lang="en-GB" smtClean="0"/>
              <a:t>‹#›</a:t>
            </a:fld>
            <a:endParaRPr lang="en-GB"/>
          </a:p>
        </p:txBody>
      </p:sp>
    </p:spTree>
    <p:extLst>
      <p:ext uri="{BB962C8B-B14F-4D97-AF65-F5344CB8AC3E}">
        <p14:creationId xmlns:p14="http://schemas.microsoft.com/office/powerpoint/2010/main" val="10375234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2302"/>
            <a:ext cx="1971675"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412302"/>
            <a:ext cx="5800725"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408FD3B-D1EE-4E9A-A414-50B8230101BC}" type="datetimeFigureOut">
              <a:rPr lang="en-GB" smtClean="0"/>
              <a:t>28/08/2025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5D4B37-DB35-48DA-871E-505B85E8D51C}" type="slidenum">
              <a:rPr lang="en-GB" smtClean="0"/>
              <a:t>‹#›</a:t>
            </a:fld>
            <a:endParaRPr lang="en-GB"/>
          </a:p>
        </p:txBody>
      </p:sp>
    </p:spTree>
    <p:extLst>
      <p:ext uri="{BB962C8B-B14F-4D97-AF65-F5344CB8AC3E}">
        <p14:creationId xmlns:p14="http://schemas.microsoft.com/office/powerpoint/2010/main" val="10589120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6408FD3B-D1EE-4E9A-A414-50B8230101BC}" type="datetimeFigureOut">
              <a:rPr lang="en-GB" smtClean="0"/>
              <a:t>28/08/2025</a:t>
            </a:fld>
            <a:endParaRPr lang="en-GB"/>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DF5D4B37-DB35-48DA-871E-505B85E8D51C}" type="slidenum">
              <a:rPr lang="en-GB" smtClean="0"/>
              <a:t>‹#›</a:t>
            </a:fld>
            <a:endParaRPr lang="en-GB"/>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5844588"/>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mailto:office@barnfields.staffs.sch.uk"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www.mathsisfun.com/"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5.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hyperlink" Target="mailto:office@barnfields.staffs.sch.uk" TargetMode="External"/><Relationship Id="rId7"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hyperlink" Target="mailto:senco_BP@Barnfields.staffs.sch.uk" TargetMode="External"/><Relationship Id="rId5" Type="http://schemas.openxmlformats.org/officeDocument/2006/relationships/hyperlink" Target="mailto:deputy@barnfields.staffs.sch.uk" TargetMode="External"/><Relationship Id="rId10" Type="http://schemas.openxmlformats.org/officeDocument/2006/relationships/image" Target="../media/image20.png"/><Relationship Id="rId4" Type="http://schemas.openxmlformats.org/officeDocument/2006/relationships/hyperlink" Target="mailto:headteacher@barnfields.staffs.sch.uk" TargetMode="External"/><Relationship Id="rId9"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256" y="908720"/>
            <a:ext cx="9162256" cy="997967"/>
          </a:xfrm>
        </p:spPr>
        <p:txBody>
          <a:bodyPr>
            <a:normAutofit fontScale="90000"/>
          </a:bodyPr>
          <a:lstStyle/>
          <a:p>
            <a:pPr algn="ctr"/>
            <a:r>
              <a:rPr lang="en-GB" sz="5400" dirty="0">
                <a:latin typeface="Twinkl Cursive Looped" panose="02000000000000000000" pitchFamily="2" charset="0"/>
                <a:cs typeface="Arial" panose="020B0604020202020204" pitchFamily="34" charset="0"/>
              </a:rPr>
              <a:t>Barnfields Primary School</a:t>
            </a:r>
            <a:br>
              <a:rPr lang="en-GB" sz="5400" dirty="0">
                <a:latin typeface="Twinkl Cursive Looped" panose="02000000000000000000" pitchFamily="2" charset="0"/>
                <a:cs typeface="Arial" panose="020B0604020202020204" pitchFamily="34" charset="0"/>
              </a:rPr>
            </a:br>
            <a:r>
              <a:rPr lang="en-GB" sz="5400" dirty="0">
                <a:latin typeface="Twinkl Cursive Looped" panose="02000000000000000000" pitchFamily="2" charset="0"/>
                <a:cs typeface="Arial" panose="020B0604020202020204" pitchFamily="34" charset="0"/>
              </a:rPr>
              <a:t>Year 6</a:t>
            </a:r>
          </a:p>
        </p:txBody>
      </p:sp>
      <p:sp>
        <p:nvSpPr>
          <p:cNvPr id="3" name="Rectangle 2">
            <a:extLst>
              <a:ext uri="{FF2B5EF4-FFF2-40B4-BE49-F238E27FC236}">
                <a16:creationId xmlns:a16="http://schemas.microsoft.com/office/drawing/2014/main" id="{CA58AF19-0568-41D8-BE73-9E76294F8481}"/>
              </a:ext>
            </a:extLst>
          </p:cNvPr>
          <p:cNvSpPr/>
          <p:nvPr/>
        </p:nvSpPr>
        <p:spPr>
          <a:xfrm>
            <a:off x="0" y="3809330"/>
            <a:ext cx="9144000" cy="2554545"/>
          </a:xfrm>
          <a:prstGeom prst="rect">
            <a:avLst/>
          </a:prstGeom>
        </p:spPr>
        <p:txBody>
          <a:bodyPr wrap="square">
            <a:spAutoFit/>
          </a:bodyPr>
          <a:lstStyle/>
          <a:p>
            <a:pPr algn="ctr"/>
            <a:r>
              <a:rPr lang="en-GB" sz="2000" b="1" u="sng" dirty="0">
                <a:latin typeface="Twinkl Cursive Looped" panose="02000000000000000000" pitchFamily="2" charset="0"/>
              </a:rPr>
              <a:t>SCHOOL VISION: </a:t>
            </a:r>
          </a:p>
          <a:p>
            <a:pPr algn="ctr"/>
            <a:endParaRPr lang="en-GB" sz="2000" b="1" u="sng" dirty="0">
              <a:latin typeface="Twinkl Cursive Looped" panose="02000000000000000000" pitchFamily="2" charset="0"/>
            </a:endParaRPr>
          </a:p>
          <a:p>
            <a:pPr algn="ctr"/>
            <a:r>
              <a:rPr lang="en-GB" sz="2000" dirty="0">
                <a:latin typeface="Twinkl Cursive Looped" panose="02000000000000000000" pitchFamily="2" charset="0"/>
              </a:rPr>
              <a:t>At Barnfields, </a:t>
            </a:r>
            <a:r>
              <a:rPr lang="en-GB" sz="2000" b="1" dirty="0">
                <a:latin typeface="Twinkl Cursive Looped" panose="02000000000000000000" pitchFamily="2" charset="0"/>
              </a:rPr>
              <a:t>academic excellence </a:t>
            </a:r>
            <a:r>
              <a:rPr lang="en-GB" sz="2000" dirty="0">
                <a:latin typeface="Twinkl Cursive Looped" panose="02000000000000000000" pitchFamily="2" charset="0"/>
              </a:rPr>
              <a:t>runs alongside </a:t>
            </a:r>
            <a:r>
              <a:rPr lang="en-GB" sz="2000" b="1" dirty="0">
                <a:latin typeface="Twinkl Cursive Looped" panose="02000000000000000000" pitchFamily="2" charset="0"/>
              </a:rPr>
              <a:t>sporting and artistic excellence</a:t>
            </a:r>
            <a:r>
              <a:rPr lang="en-GB" sz="2000" dirty="0">
                <a:latin typeface="Twinkl Cursive Looped" panose="02000000000000000000" pitchFamily="2" charset="0"/>
              </a:rPr>
              <a:t>. The whole child is nurtured as </a:t>
            </a:r>
            <a:r>
              <a:rPr lang="en-GB" sz="2000" b="1" dirty="0">
                <a:latin typeface="Twinkl Cursive Looped" panose="02000000000000000000" pitchFamily="2" charset="0"/>
              </a:rPr>
              <a:t>positive wellbeing </a:t>
            </a:r>
            <a:r>
              <a:rPr lang="en-GB" sz="2000" dirty="0">
                <a:latin typeface="Twinkl Cursive Looped" panose="02000000000000000000" pitchFamily="2" charset="0"/>
              </a:rPr>
              <a:t>is encouraged and supported, enabling them to make </a:t>
            </a:r>
            <a:r>
              <a:rPr lang="en-GB" sz="2000" b="1" dirty="0">
                <a:latin typeface="Twinkl Cursive Looped" panose="02000000000000000000" pitchFamily="2" charset="0"/>
              </a:rPr>
              <a:t>outstanding progress </a:t>
            </a:r>
            <a:r>
              <a:rPr lang="en-GB" sz="2000" dirty="0">
                <a:latin typeface="Twinkl Cursive Looped" panose="02000000000000000000" pitchFamily="2" charset="0"/>
              </a:rPr>
              <a:t>across the curriculum.  This learning is underpinned by </a:t>
            </a:r>
            <a:r>
              <a:rPr lang="en-GB" sz="2000" b="1" dirty="0">
                <a:latin typeface="Twinkl Cursive Looped" panose="02000000000000000000" pitchFamily="2" charset="0"/>
              </a:rPr>
              <a:t>strong values </a:t>
            </a:r>
            <a:r>
              <a:rPr lang="en-GB" sz="2000" dirty="0">
                <a:latin typeface="Twinkl Cursive Looped" panose="02000000000000000000" pitchFamily="2" charset="0"/>
              </a:rPr>
              <a:t>that encourage and guide the children through the rest of their academic journey and as </a:t>
            </a:r>
            <a:r>
              <a:rPr lang="en-GB" sz="2000" b="1" dirty="0">
                <a:latin typeface="Twinkl Cursive Looped" panose="02000000000000000000" pitchFamily="2" charset="0"/>
              </a:rPr>
              <a:t>citizens of the future</a:t>
            </a:r>
            <a:r>
              <a:rPr lang="en-GB" sz="2000" dirty="0">
                <a:latin typeface="Twinkl Cursive Looped" panose="02000000000000000000" pitchFamily="2" charset="0"/>
              </a:rPr>
              <a:t>.</a:t>
            </a:r>
          </a:p>
        </p:txBody>
      </p:sp>
      <p:pic>
        <p:nvPicPr>
          <p:cNvPr id="6" name="Picture 5">
            <a:extLst>
              <a:ext uri="{FF2B5EF4-FFF2-40B4-BE49-F238E27FC236}">
                <a16:creationId xmlns:a16="http://schemas.microsoft.com/office/drawing/2014/main" id="{500B422D-CF7F-40F1-B2E9-F395AA94F8D1}"/>
              </a:ext>
            </a:extLst>
          </p:cNvPr>
          <p:cNvPicPr>
            <a:picLocks noChangeAspect="1"/>
          </p:cNvPicPr>
          <p:nvPr/>
        </p:nvPicPr>
        <p:blipFill>
          <a:blip r:embed="rId3"/>
          <a:stretch>
            <a:fillRect/>
          </a:stretch>
        </p:blipFill>
        <p:spPr>
          <a:xfrm>
            <a:off x="3702831" y="1988840"/>
            <a:ext cx="1738337" cy="1738337"/>
          </a:xfrm>
          <a:prstGeom prst="rect">
            <a:avLst/>
          </a:prstGeom>
        </p:spPr>
      </p:pic>
      <p:sp>
        <p:nvSpPr>
          <p:cNvPr id="8" name="Rectangle 7">
            <a:extLst>
              <a:ext uri="{FF2B5EF4-FFF2-40B4-BE49-F238E27FC236}">
                <a16:creationId xmlns:a16="http://schemas.microsoft.com/office/drawing/2014/main" id="{624F30A6-DEA1-4F35-BA50-1FD0178FCC93}"/>
              </a:ext>
            </a:extLst>
          </p:cNvPr>
          <p:cNvSpPr/>
          <p:nvPr/>
        </p:nvSpPr>
        <p:spPr>
          <a:xfrm>
            <a:off x="28972" y="6363875"/>
            <a:ext cx="9115028" cy="369332"/>
          </a:xfrm>
          <a:prstGeom prst="rect">
            <a:avLst/>
          </a:prstGeom>
        </p:spPr>
        <p:txBody>
          <a:bodyPr wrap="square">
            <a:spAutoFit/>
          </a:bodyPr>
          <a:lstStyle/>
          <a:p>
            <a:pPr algn="ctr"/>
            <a:r>
              <a:rPr lang="en-GB" b="1" dirty="0">
                <a:solidFill>
                  <a:schemeClr val="bg1"/>
                </a:solidFill>
                <a:latin typeface="Twinkl Cursive Looped" panose="02000000000000000000" pitchFamily="2" charset="0"/>
              </a:rPr>
              <a:t>Responsibility   Reflection   Positivity   Resilience   Respect </a:t>
            </a:r>
            <a:endParaRPr lang="en-GB" b="1" dirty="0">
              <a:solidFill>
                <a:schemeClr val="bg1"/>
              </a:solidFill>
            </a:endParaRPr>
          </a:p>
        </p:txBody>
      </p:sp>
    </p:spTree>
    <p:extLst>
      <p:ext uri="{BB962C8B-B14F-4D97-AF65-F5344CB8AC3E}">
        <p14:creationId xmlns:p14="http://schemas.microsoft.com/office/powerpoint/2010/main" val="40431149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Twinkl Cursive Looped" panose="02000000000000000000" pitchFamily="2" charset="0"/>
                <a:cs typeface="Arial" panose="020B0604020202020204" pitchFamily="34" charset="0"/>
              </a:rPr>
              <a:t>Meet the Teachers</a:t>
            </a:r>
          </a:p>
        </p:txBody>
      </p:sp>
      <p:pic>
        <p:nvPicPr>
          <p:cNvPr id="10" name="Picture 9">
            <a:extLst>
              <a:ext uri="{FF2B5EF4-FFF2-40B4-BE49-F238E27FC236}">
                <a16:creationId xmlns:a16="http://schemas.microsoft.com/office/drawing/2014/main" id="{B0D898E6-070C-436C-A3D9-145CE933F8A3}"/>
              </a:ext>
            </a:extLst>
          </p:cNvPr>
          <p:cNvPicPr>
            <a:picLocks noChangeAspect="1"/>
          </p:cNvPicPr>
          <p:nvPr/>
        </p:nvPicPr>
        <p:blipFill>
          <a:blip r:embed="rId3"/>
          <a:stretch>
            <a:fillRect/>
          </a:stretch>
        </p:blipFill>
        <p:spPr>
          <a:xfrm>
            <a:off x="8321040" y="161387"/>
            <a:ext cx="780356" cy="780356"/>
          </a:xfrm>
          <a:prstGeom prst="rect">
            <a:avLst/>
          </a:prstGeom>
        </p:spPr>
      </p:pic>
      <p:pic>
        <p:nvPicPr>
          <p:cNvPr id="3" name="Picture 2">
            <a:extLst>
              <a:ext uri="{FF2B5EF4-FFF2-40B4-BE49-F238E27FC236}">
                <a16:creationId xmlns:a16="http://schemas.microsoft.com/office/drawing/2014/main" id="{1A25C612-9388-4F3B-BB74-7E013DB0F972}"/>
              </a:ext>
            </a:extLst>
          </p:cNvPr>
          <p:cNvPicPr>
            <a:picLocks noChangeAspect="1"/>
          </p:cNvPicPr>
          <p:nvPr/>
        </p:nvPicPr>
        <p:blipFill rotWithShape="1">
          <a:blip r:embed="rId4"/>
          <a:srcRect l="16401" t="23750" r="31801" b="19550"/>
          <a:stretch/>
        </p:blipFill>
        <p:spPr>
          <a:xfrm>
            <a:off x="3672824" y="2347934"/>
            <a:ext cx="1529503" cy="2232248"/>
          </a:xfrm>
          <a:prstGeom prst="rect">
            <a:avLst/>
          </a:prstGeom>
        </p:spPr>
      </p:pic>
      <p:pic>
        <p:nvPicPr>
          <p:cNvPr id="4" name="Picture 3">
            <a:extLst>
              <a:ext uri="{FF2B5EF4-FFF2-40B4-BE49-F238E27FC236}">
                <a16:creationId xmlns:a16="http://schemas.microsoft.com/office/drawing/2014/main" id="{5DE7523B-8B49-49C2-B891-97D73E74779A}"/>
              </a:ext>
            </a:extLst>
          </p:cNvPr>
          <p:cNvPicPr>
            <a:picLocks noChangeAspect="1"/>
          </p:cNvPicPr>
          <p:nvPr/>
        </p:nvPicPr>
        <p:blipFill rotWithShape="1">
          <a:blip r:embed="rId5"/>
          <a:srcRect l="19725" t="21327" r="28476" b="28273"/>
          <a:stretch/>
        </p:blipFill>
        <p:spPr>
          <a:xfrm>
            <a:off x="419210" y="2348880"/>
            <a:ext cx="1720692" cy="2232248"/>
          </a:xfrm>
          <a:prstGeom prst="rect">
            <a:avLst/>
          </a:prstGeom>
        </p:spPr>
      </p:pic>
      <p:pic>
        <p:nvPicPr>
          <p:cNvPr id="5" name="Picture 4">
            <a:extLst>
              <a:ext uri="{FF2B5EF4-FFF2-40B4-BE49-F238E27FC236}">
                <a16:creationId xmlns:a16="http://schemas.microsoft.com/office/drawing/2014/main" id="{E1F24198-5071-49FC-AC43-E3DAA070A809}"/>
              </a:ext>
            </a:extLst>
          </p:cNvPr>
          <p:cNvPicPr>
            <a:picLocks noChangeAspect="1"/>
          </p:cNvPicPr>
          <p:nvPr/>
        </p:nvPicPr>
        <p:blipFill>
          <a:blip r:embed="rId6"/>
          <a:stretch>
            <a:fillRect/>
          </a:stretch>
        </p:blipFill>
        <p:spPr>
          <a:xfrm>
            <a:off x="6765268" y="2346311"/>
            <a:ext cx="1785798" cy="2232248"/>
          </a:xfrm>
          <a:prstGeom prst="rect">
            <a:avLst/>
          </a:prstGeom>
        </p:spPr>
      </p:pic>
      <p:sp>
        <p:nvSpPr>
          <p:cNvPr id="6" name="TextBox 5">
            <a:extLst>
              <a:ext uri="{FF2B5EF4-FFF2-40B4-BE49-F238E27FC236}">
                <a16:creationId xmlns:a16="http://schemas.microsoft.com/office/drawing/2014/main" id="{ACA2B86F-208C-4E24-9D4D-70AA9E847E04}"/>
              </a:ext>
            </a:extLst>
          </p:cNvPr>
          <p:cNvSpPr txBox="1"/>
          <p:nvPr/>
        </p:nvSpPr>
        <p:spPr>
          <a:xfrm>
            <a:off x="419210" y="4797152"/>
            <a:ext cx="1720692" cy="646331"/>
          </a:xfrm>
          <a:prstGeom prst="rect">
            <a:avLst/>
          </a:prstGeom>
          <a:noFill/>
        </p:spPr>
        <p:txBody>
          <a:bodyPr wrap="square" rtlCol="0">
            <a:spAutoFit/>
          </a:bodyPr>
          <a:lstStyle/>
          <a:p>
            <a:pPr algn="ctr"/>
            <a:r>
              <a:rPr lang="en-GB" b="1" dirty="0">
                <a:latin typeface="Twinkl Cursive Looped" panose="02000000000000000000" pitchFamily="2" charset="0"/>
              </a:rPr>
              <a:t>Mrs Taylor</a:t>
            </a:r>
          </a:p>
          <a:p>
            <a:pPr algn="ctr"/>
            <a:r>
              <a:rPr lang="en-GB" dirty="0">
                <a:latin typeface="Twinkl Cursive Looped" panose="02000000000000000000" pitchFamily="2" charset="0"/>
              </a:rPr>
              <a:t>Class Teacher</a:t>
            </a:r>
          </a:p>
        </p:txBody>
      </p:sp>
      <p:sp>
        <p:nvSpPr>
          <p:cNvPr id="8" name="TextBox 7">
            <a:extLst>
              <a:ext uri="{FF2B5EF4-FFF2-40B4-BE49-F238E27FC236}">
                <a16:creationId xmlns:a16="http://schemas.microsoft.com/office/drawing/2014/main" id="{6764E6D6-B044-4F96-AAC0-BCD93B5D72A2}"/>
              </a:ext>
            </a:extLst>
          </p:cNvPr>
          <p:cNvSpPr txBox="1"/>
          <p:nvPr/>
        </p:nvSpPr>
        <p:spPr>
          <a:xfrm>
            <a:off x="3500542" y="4792754"/>
            <a:ext cx="1874065" cy="646331"/>
          </a:xfrm>
          <a:prstGeom prst="rect">
            <a:avLst/>
          </a:prstGeom>
          <a:noFill/>
        </p:spPr>
        <p:txBody>
          <a:bodyPr wrap="square" rtlCol="0">
            <a:spAutoFit/>
          </a:bodyPr>
          <a:lstStyle/>
          <a:p>
            <a:pPr algn="ctr"/>
            <a:r>
              <a:rPr lang="en-GB" b="1" dirty="0">
                <a:latin typeface="Twinkl Cursive Looped" panose="02000000000000000000" pitchFamily="2" charset="0"/>
              </a:rPr>
              <a:t>Miss McCulloch</a:t>
            </a:r>
          </a:p>
          <a:p>
            <a:pPr algn="ctr"/>
            <a:r>
              <a:rPr lang="en-GB" dirty="0">
                <a:latin typeface="Twinkl Cursive Looped" panose="02000000000000000000" pitchFamily="2" charset="0"/>
              </a:rPr>
              <a:t>Class Teacher</a:t>
            </a:r>
          </a:p>
        </p:txBody>
      </p:sp>
      <p:sp>
        <p:nvSpPr>
          <p:cNvPr id="9" name="TextBox 8">
            <a:extLst>
              <a:ext uri="{FF2B5EF4-FFF2-40B4-BE49-F238E27FC236}">
                <a16:creationId xmlns:a16="http://schemas.microsoft.com/office/drawing/2014/main" id="{E9B75DA4-AECB-457E-8CC8-21481150E44E}"/>
              </a:ext>
            </a:extLst>
          </p:cNvPr>
          <p:cNvSpPr txBox="1"/>
          <p:nvPr/>
        </p:nvSpPr>
        <p:spPr>
          <a:xfrm>
            <a:off x="6500042" y="4797150"/>
            <a:ext cx="2224748" cy="646331"/>
          </a:xfrm>
          <a:prstGeom prst="rect">
            <a:avLst/>
          </a:prstGeom>
          <a:noFill/>
        </p:spPr>
        <p:txBody>
          <a:bodyPr wrap="square" rtlCol="0">
            <a:spAutoFit/>
          </a:bodyPr>
          <a:lstStyle/>
          <a:p>
            <a:pPr algn="ctr"/>
            <a:r>
              <a:rPr lang="en-GB" b="1" dirty="0">
                <a:latin typeface="Twinkl Cursive Looped" panose="02000000000000000000" pitchFamily="2" charset="0"/>
              </a:rPr>
              <a:t>Mrs Crosland-Nash</a:t>
            </a:r>
          </a:p>
          <a:p>
            <a:pPr algn="ctr"/>
            <a:r>
              <a:rPr lang="en-GB" dirty="0">
                <a:latin typeface="Twinkl Cursive Looped" panose="02000000000000000000" pitchFamily="2" charset="0"/>
              </a:rPr>
              <a:t>UKS2 Phase Leader</a:t>
            </a:r>
          </a:p>
        </p:txBody>
      </p:sp>
    </p:spTree>
    <p:extLst>
      <p:ext uri="{BB962C8B-B14F-4D97-AF65-F5344CB8AC3E}">
        <p14:creationId xmlns:p14="http://schemas.microsoft.com/office/powerpoint/2010/main" val="237945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6388" y="297061"/>
            <a:ext cx="7931224" cy="1143000"/>
          </a:xfrm>
        </p:spPr>
        <p:txBody>
          <a:bodyPr>
            <a:normAutofit/>
          </a:bodyPr>
          <a:lstStyle/>
          <a:p>
            <a:pPr algn="ctr"/>
            <a:r>
              <a:rPr lang="en-GB" sz="4000" dirty="0">
                <a:solidFill>
                  <a:schemeClr val="tx1"/>
                </a:solidFill>
                <a:latin typeface="Twinkl Cursive Looped" panose="02000000000000000000" pitchFamily="2" charset="0"/>
                <a:cs typeface="Arial" panose="020B0604020202020204" pitchFamily="34" charset="0"/>
              </a:rPr>
              <a:t>Year 6 Timings of the Day</a:t>
            </a:r>
          </a:p>
        </p:txBody>
      </p:sp>
      <p:pic>
        <p:nvPicPr>
          <p:cNvPr id="3" name="Picture 2">
            <a:extLst>
              <a:ext uri="{FF2B5EF4-FFF2-40B4-BE49-F238E27FC236}">
                <a16:creationId xmlns:a16="http://schemas.microsoft.com/office/drawing/2014/main" id="{0B1B6B9E-FC99-4FD0-896A-2D0BCF3D16B9}"/>
              </a:ext>
            </a:extLst>
          </p:cNvPr>
          <p:cNvPicPr>
            <a:picLocks noChangeAspect="1"/>
          </p:cNvPicPr>
          <p:nvPr/>
        </p:nvPicPr>
        <p:blipFill>
          <a:blip r:embed="rId3"/>
          <a:stretch>
            <a:fillRect/>
          </a:stretch>
        </p:blipFill>
        <p:spPr>
          <a:xfrm>
            <a:off x="8268816" y="88205"/>
            <a:ext cx="780356" cy="780356"/>
          </a:xfrm>
          <a:prstGeom prst="rect">
            <a:avLst/>
          </a:prstGeom>
        </p:spPr>
      </p:pic>
      <p:sp>
        <p:nvSpPr>
          <p:cNvPr id="7" name="Content Placeholder 6">
            <a:extLst>
              <a:ext uri="{FF2B5EF4-FFF2-40B4-BE49-F238E27FC236}">
                <a16:creationId xmlns:a16="http://schemas.microsoft.com/office/drawing/2014/main" id="{9B2F9606-FAC0-4086-8906-E0A31C2A28E2}"/>
              </a:ext>
            </a:extLst>
          </p:cNvPr>
          <p:cNvSpPr>
            <a:spLocks noGrp="1"/>
          </p:cNvSpPr>
          <p:nvPr>
            <p:ph idx="1"/>
          </p:nvPr>
        </p:nvSpPr>
        <p:spPr>
          <a:xfrm>
            <a:off x="340374" y="1844824"/>
            <a:ext cx="8463252" cy="4319570"/>
          </a:xfrm>
        </p:spPr>
        <p:txBody>
          <a:bodyPr>
            <a:normAutofit/>
          </a:bodyPr>
          <a:lstStyle/>
          <a:p>
            <a:pPr>
              <a:lnSpc>
                <a:spcPct val="100000"/>
              </a:lnSpc>
            </a:pPr>
            <a:r>
              <a:rPr lang="en-GB" sz="1800" dirty="0">
                <a:solidFill>
                  <a:schemeClr val="tx1"/>
                </a:solidFill>
                <a:latin typeface="Twinkl Cursive Unlooped Thin" panose="02000000000000000000" pitchFamily="2" charset="0"/>
              </a:rPr>
              <a:t>Gates</a:t>
            </a:r>
            <a:r>
              <a:rPr lang="en-GB" sz="1800" dirty="0">
                <a:latin typeface="Twinkl Cursive Unlooped Thin" panose="02000000000000000000" pitchFamily="2" charset="0"/>
              </a:rPr>
              <a:t> </a:t>
            </a:r>
            <a:r>
              <a:rPr lang="en-GB" sz="1800" b="1" dirty="0">
                <a:solidFill>
                  <a:srgbClr val="FF0000"/>
                </a:solidFill>
                <a:latin typeface="Twinkl Cursive Unlooped Thin" panose="02000000000000000000" pitchFamily="2" charset="0"/>
              </a:rPr>
              <a:t>open at 8:40 and close promptly at 8:50</a:t>
            </a:r>
            <a:r>
              <a:rPr lang="en-GB" sz="1800" dirty="0">
                <a:latin typeface="Twinkl Cursive Unlooped Thin" panose="02000000000000000000" pitchFamily="2" charset="0"/>
              </a:rPr>
              <a:t>. </a:t>
            </a:r>
            <a:r>
              <a:rPr lang="en-GB" sz="1800" dirty="0">
                <a:solidFill>
                  <a:schemeClr val="tx1"/>
                </a:solidFill>
                <a:latin typeface="Twinkl Cursive Unlooped Thin" panose="02000000000000000000" pitchFamily="2" charset="0"/>
              </a:rPr>
              <a:t>If your child arrives after this, they will need to be taken to the office to register there.</a:t>
            </a:r>
          </a:p>
          <a:p>
            <a:pPr>
              <a:lnSpc>
                <a:spcPct val="100000"/>
              </a:lnSpc>
            </a:pPr>
            <a:r>
              <a:rPr lang="en-GB" sz="1800" dirty="0">
                <a:solidFill>
                  <a:schemeClr val="tx1"/>
                </a:solidFill>
                <a:latin typeface="Twinkl Cursive Unlooped Thin" panose="02000000000000000000" pitchFamily="2" charset="0"/>
              </a:rPr>
              <a:t>Break time is </a:t>
            </a:r>
            <a:r>
              <a:rPr lang="en-GB" sz="1800" b="1" dirty="0">
                <a:solidFill>
                  <a:srgbClr val="FF0000"/>
                </a:solidFill>
                <a:latin typeface="Twinkl Cursive Unlooped Thin" panose="02000000000000000000" pitchFamily="2" charset="0"/>
              </a:rPr>
              <a:t>10:40 – 10:55</a:t>
            </a:r>
            <a:r>
              <a:rPr lang="en-GB" sz="1800" dirty="0">
                <a:latin typeface="Twinkl Cursive Unlooped Thin" panose="02000000000000000000" pitchFamily="2" charset="0"/>
              </a:rPr>
              <a:t>. </a:t>
            </a:r>
            <a:r>
              <a:rPr lang="en-GB" sz="1800" dirty="0">
                <a:solidFill>
                  <a:schemeClr val="tx1"/>
                </a:solidFill>
                <a:latin typeface="Twinkl Cursive Unlooped Thin" panose="02000000000000000000" pitchFamily="2" charset="0"/>
              </a:rPr>
              <a:t>The children will be able to bring in some money to buy a snack from the kitchen. </a:t>
            </a:r>
          </a:p>
          <a:p>
            <a:pPr>
              <a:lnSpc>
                <a:spcPct val="100000"/>
              </a:lnSpc>
            </a:pPr>
            <a:r>
              <a:rPr lang="en-GB" sz="1800" dirty="0">
                <a:solidFill>
                  <a:schemeClr val="tx1"/>
                </a:solidFill>
                <a:latin typeface="Twinkl Cursive Unlooped Thin" panose="02000000000000000000" pitchFamily="2" charset="0"/>
              </a:rPr>
              <a:t>Lunch time is </a:t>
            </a:r>
            <a:r>
              <a:rPr lang="en-GB" sz="1800" b="1" dirty="0">
                <a:solidFill>
                  <a:srgbClr val="FF0000"/>
                </a:solidFill>
                <a:latin typeface="Twinkl Cursive Unlooped Thin" panose="02000000000000000000" pitchFamily="2" charset="0"/>
              </a:rPr>
              <a:t>12:00 – 13:00</a:t>
            </a:r>
            <a:r>
              <a:rPr lang="en-GB" sz="1800" dirty="0">
                <a:latin typeface="Twinkl Cursive Unlooped Thin" panose="02000000000000000000" pitchFamily="2" charset="0"/>
              </a:rPr>
              <a:t>. </a:t>
            </a:r>
          </a:p>
          <a:p>
            <a:pPr>
              <a:lnSpc>
                <a:spcPct val="100000"/>
              </a:lnSpc>
            </a:pPr>
            <a:r>
              <a:rPr lang="en-GB" sz="1800" dirty="0">
                <a:solidFill>
                  <a:schemeClr val="tx1"/>
                </a:solidFill>
                <a:latin typeface="Twinkl Cursive Unlooped Thin" panose="02000000000000000000" pitchFamily="2" charset="0"/>
              </a:rPr>
              <a:t>Children will be dismissed from the bottom gate at </a:t>
            </a:r>
            <a:r>
              <a:rPr lang="en-GB" sz="1800" b="1" dirty="0">
                <a:solidFill>
                  <a:srgbClr val="FF0000"/>
                </a:solidFill>
                <a:latin typeface="Twinkl Cursive Unlooped Thin" panose="02000000000000000000" pitchFamily="2" charset="0"/>
              </a:rPr>
              <a:t>15:20</a:t>
            </a:r>
            <a:r>
              <a:rPr lang="en-GB" sz="1800" dirty="0">
                <a:latin typeface="Twinkl Cursive Unlooped Thin" panose="02000000000000000000" pitchFamily="2" charset="0"/>
              </a:rPr>
              <a:t>. </a:t>
            </a:r>
          </a:p>
          <a:p>
            <a:pPr>
              <a:lnSpc>
                <a:spcPct val="100000"/>
              </a:lnSpc>
            </a:pPr>
            <a:r>
              <a:rPr lang="en-GB" sz="1800" b="1" dirty="0">
                <a:solidFill>
                  <a:schemeClr val="tx1"/>
                </a:solidFill>
                <a:latin typeface="Twinkl Cursive Unlooped Thin" panose="02000000000000000000" pitchFamily="2" charset="0"/>
              </a:rPr>
              <a:t>If you wish for your child to walk home by themselves, please ensure you sign the permission slip and ask your child to hand it in to the </a:t>
            </a:r>
            <a:r>
              <a:rPr lang="en-GB" sz="1800" b="1" u="sng" dirty="0">
                <a:solidFill>
                  <a:schemeClr val="tx1"/>
                </a:solidFill>
                <a:latin typeface="Twinkl Cursive Unlooped Thin" panose="02000000000000000000" pitchFamily="2" charset="0"/>
              </a:rPr>
              <a:t>class teacher</a:t>
            </a:r>
            <a:r>
              <a:rPr lang="en-GB" sz="1800" b="1" dirty="0">
                <a:solidFill>
                  <a:schemeClr val="tx1"/>
                </a:solidFill>
                <a:latin typeface="Twinkl Cursive Unlooped Thin" panose="02000000000000000000" pitchFamily="2" charset="0"/>
              </a:rPr>
              <a:t>. </a:t>
            </a:r>
          </a:p>
          <a:p>
            <a:pPr algn="ctr">
              <a:lnSpc>
                <a:spcPct val="170000"/>
              </a:lnSpc>
            </a:pPr>
            <a:r>
              <a:rPr lang="en-GB" sz="1800" b="1" dirty="0">
                <a:solidFill>
                  <a:schemeClr val="tx1"/>
                </a:solidFill>
                <a:latin typeface="Twinkl Cursive Unlooped Thin" panose="02000000000000000000" pitchFamily="2" charset="0"/>
              </a:rPr>
              <a:t>Please help us start promptly by ensuring your child arrives at school on time. </a:t>
            </a:r>
          </a:p>
          <a:p>
            <a:pPr algn="ctr">
              <a:lnSpc>
                <a:spcPct val="170000"/>
              </a:lnSpc>
            </a:pPr>
            <a:r>
              <a:rPr lang="en-GB" sz="1800" b="1" dirty="0">
                <a:solidFill>
                  <a:schemeClr val="tx1"/>
                </a:solidFill>
                <a:latin typeface="Twinkl Cursive Unlooped Thin" panose="02000000000000000000" pitchFamily="2" charset="0"/>
              </a:rPr>
              <a:t>Learning begins promptly at 8:50 AM.</a:t>
            </a:r>
            <a:endParaRPr lang="en-GB" sz="1800" dirty="0">
              <a:solidFill>
                <a:schemeClr val="tx1"/>
              </a:solidFill>
              <a:latin typeface="Twinkl Cursive Unlooped Thin" panose="02000000000000000000" pitchFamily="2" charset="0"/>
            </a:endParaRPr>
          </a:p>
        </p:txBody>
      </p:sp>
    </p:spTree>
    <p:extLst>
      <p:ext uri="{BB962C8B-B14F-4D97-AF65-F5344CB8AC3E}">
        <p14:creationId xmlns:p14="http://schemas.microsoft.com/office/powerpoint/2010/main" val="18457143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9928" y="48457"/>
            <a:ext cx="7931224" cy="1143000"/>
          </a:xfrm>
        </p:spPr>
        <p:txBody>
          <a:bodyPr/>
          <a:lstStyle/>
          <a:p>
            <a:pPr algn="ctr"/>
            <a:r>
              <a:rPr lang="en-GB" sz="4000" dirty="0">
                <a:solidFill>
                  <a:schemeClr val="tx1"/>
                </a:solidFill>
                <a:latin typeface="Twinkl Cursive Looped" panose="02000000000000000000" pitchFamily="2" charset="0"/>
                <a:cs typeface="Arial" panose="020B0604020202020204" pitchFamily="34" charset="0"/>
              </a:rPr>
              <a:t>The Importance of Attendance </a:t>
            </a:r>
          </a:p>
        </p:txBody>
      </p:sp>
      <p:sp>
        <p:nvSpPr>
          <p:cNvPr id="10" name="Content Placeholder 9">
            <a:extLst>
              <a:ext uri="{FF2B5EF4-FFF2-40B4-BE49-F238E27FC236}">
                <a16:creationId xmlns:a16="http://schemas.microsoft.com/office/drawing/2014/main" id="{574E0E4D-A7CE-4475-BB70-40DC2BDFAEAF}"/>
              </a:ext>
            </a:extLst>
          </p:cNvPr>
          <p:cNvSpPr>
            <a:spLocks noGrp="1"/>
          </p:cNvSpPr>
          <p:nvPr>
            <p:ph idx="1"/>
          </p:nvPr>
        </p:nvSpPr>
        <p:spPr>
          <a:xfrm>
            <a:off x="186748" y="1916519"/>
            <a:ext cx="8273685" cy="4800600"/>
          </a:xfrm>
        </p:spPr>
        <p:txBody>
          <a:bodyPr>
            <a:normAutofit/>
          </a:bodyPr>
          <a:lstStyle/>
          <a:p>
            <a:pPr marL="114300" indent="0" algn="ctr">
              <a:buNone/>
            </a:pPr>
            <a:r>
              <a:rPr lang="en-GB" dirty="0">
                <a:solidFill>
                  <a:schemeClr val="tx1"/>
                </a:solidFill>
                <a:latin typeface="Twinkl Cursive Unlooped Thin" panose="02000000000000000000" pitchFamily="2" charset="0"/>
              </a:rPr>
              <a:t>Regular school attendance is the key to enabling children and young people to </a:t>
            </a:r>
            <a:r>
              <a:rPr lang="en-GB" b="1" dirty="0">
                <a:solidFill>
                  <a:schemeClr val="tx1"/>
                </a:solidFill>
                <a:latin typeface="Twinkl Cursive Unlooped Thin" panose="02000000000000000000" pitchFamily="2" charset="0"/>
              </a:rPr>
              <a:t>maximise the educational opportunities </a:t>
            </a:r>
            <a:r>
              <a:rPr lang="en-GB" dirty="0">
                <a:solidFill>
                  <a:schemeClr val="tx1"/>
                </a:solidFill>
                <a:latin typeface="Twinkl Cursive Unlooped Thin" panose="02000000000000000000" pitchFamily="2" charset="0"/>
              </a:rPr>
              <a:t>available to them and become </a:t>
            </a:r>
            <a:r>
              <a:rPr lang="en-GB" b="1" dirty="0">
                <a:solidFill>
                  <a:schemeClr val="tx1"/>
                </a:solidFill>
                <a:latin typeface="Twinkl Cursive Unlooped Thin" panose="02000000000000000000" pitchFamily="2" charset="0"/>
              </a:rPr>
              <a:t>emotionally resilient, confident and competent </a:t>
            </a:r>
            <a:r>
              <a:rPr lang="en-GB" dirty="0">
                <a:solidFill>
                  <a:schemeClr val="tx1"/>
                </a:solidFill>
                <a:latin typeface="Twinkl Cursive Unlooped Thin" panose="02000000000000000000" pitchFamily="2" charset="0"/>
              </a:rPr>
              <a:t>adults who are able to </a:t>
            </a:r>
            <a:r>
              <a:rPr lang="en-GB" b="1" dirty="0">
                <a:solidFill>
                  <a:schemeClr val="tx1"/>
                </a:solidFill>
                <a:latin typeface="Twinkl Cursive Unlooped Thin" panose="02000000000000000000" pitchFamily="2" charset="0"/>
              </a:rPr>
              <a:t>realise their full potential and make a positive contribution to their community</a:t>
            </a:r>
            <a:r>
              <a:rPr lang="en-GB" dirty="0">
                <a:solidFill>
                  <a:schemeClr val="tx1"/>
                </a:solidFill>
                <a:latin typeface="Twinkl Cursive Unlooped Thin" panose="02000000000000000000" pitchFamily="2" charset="0"/>
              </a:rPr>
              <a:t>. Promoting excellent attendance is the responsibility of the whole school community. </a:t>
            </a:r>
          </a:p>
        </p:txBody>
      </p:sp>
      <p:pic>
        <p:nvPicPr>
          <p:cNvPr id="5" name="Picture 4">
            <a:extLst>
              <a:ext uri="{FF2B5EF4-FFF2-40B4-BE49-F238E27FC236}">
                <a16:creationId xmlns:a16="http://schemas.microsoft.com/office/drawing/2014/main" id="{83063CA7-4793-48B1-9C7D-A27244CE3F94}"/>
              </a:ext>
            </a:extLst>
          </p:cNvPr>
          <p:cNvPicPr>
            <a:picLocks noChangeAspect="1"/>
          </p:cNvPicPr>
          <p:nvPr/>
        </p:nvPicPr>
        <p:blipFill>
          <a:blip r:embed="rId3"/>
          <a:stretch>
            <a:fillRect/>
          </a:stretch>
        </p:blipFill>
        <p:spPr>
          <a:xfrm>
            <a:off x="75489" y="5582998"/>
            <a:ext cx="8881763" cy="1014772"/>
          </a:xfrm>
          <a:prstGeom prst="rect">
            <a:avLst/>
          </a:prstGeom>
        </p:spPr>
      </p:pic>
      <p:pic>
        <p:nvPicPr>
          <p:cNvPr id="3" name="Picture 2">
            <a:extLst>
              <a:ext uri="{FF2B5EF4-FFF2-40B4-BE49-F238E27FC236}">
                <a16:creationId xmlns:a16="http://schemas.microsoft.com/office/drawing/2014/main" id="{4FB7BE3A-246A-4D8A-94B0-FCA7DCD5915F}"/>
              </a:ext>
            </a:extLst>
          </p:cNvPr>
          <p:cNvPicPr>
            <a:picLocks noChangeAspect="1"/>
          </p:cNvPicPr>
          <p:nvPr/>
        </p:nvPicPr>
        <p:blipFill>
          <a:blip r:embed="rId4"/>
          <a:stretch>
            <a:fillRect/>
          </a:stretch>
        </p:blipFill>
        <p:spPr>
          <a:xfrm>
            <a:off x="155142" y="3773700"/>
            <a:ext cx="8665330" cy="1739461"/>
          </a:xfrm>
          <a:prstGeom prst="rect">
            <a:avLst/>
          </a:prstGeom>
        </p:spPr>
      </p:pic>
      <p:pic>
        <p:nvPicPr>
          <p:cNvPr id="6" name="Picture 5">
            <a:extLst>
              <a:ext uri="{FF2B5EF4-FFF2-40B4-BE49-F238E27FC236}">
                <a16:creationId xmlns:a16="http://schemas.microsoft.com/office/drawing/2014/main" id="{7933ACC3-8826-4F84-9260-81C60A4FDC2C}"/>
              </a:ext>
            </a:extLst>
          </p:cNvPr>
          <p:cNvPicPr>
            <a:picLocks noChangeAspect="1"/>
          </p:cNvPicPr>
          <p:nvPr/>
        </p:nvPicPr>
        <p:blipFill>
          <a:blip r:embed="rId5"/>
          <a:stretch>
            <a:fillRect/>
          </a:stretch>
        </p:blipFill>
        <p:spPr>
          <a:xfrm>
            <a:off x="8251152" y="109307"/>
            <a:ext cx="780356" cy="780356"/>
          </a:xfrm>
          <a:prstGeom prst="rect">
            <a:avLst/>
          </a:prstGeom>
        </p:spPr>
      </p:pic>
    </p:spTree>
    <p:extLst>
      <p:ext uri="{BB962C8B-B14F-4D97-AF65-F5344CB8AC3E}">
        <p14:creationId xmlns:p14="http://schemas.microsoft.com/office/powerpoint/2010/main" val="32692147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 y="274638"/>
            <a:ext cx="7931224" cy="1143000"/>
          </a:xfrm>
        </p:spPr>
        <p:txBody>
          <a:bodyPr>
            <a:normAutofit/>
          </a:bodyPr>
          <a:lstStyle/>
          <a:p>
            <a:pPr algn="ctr"/>
            <a:r>
              <a:rPr lang="en-GB" sz="4000" dirty="0">
                <a:latin typeface="Twinkl Cursive Looped" panose="02000000000000000000" pitchFamily="2" charset="0"/>
                <a:cs typeface="Arial" panose="020B0604020202020204" pitchFamily="34" charset="0"/>
              </a:rPr>
              <a:t>Contact with School Staff </a:t>
            </a:r>
          </a:p>
        </p:txBody>
      </p:sp>
      <p:pic>
        <p:nvPicPr>
          <p:cNvPr id="3" name="Picture 2">
            <a:extLst>
              <a:ext uri="{FF2B5EF4-FFF2-40B4-BE49-F238E27FC236}">
                <a16:creationId xmlns:a16="http://schemas.microsoft.com/office/drawing/2014/main" id="{0B1B6B9E-FC99-4FD0-896A-2D0BCF3D16B9}"/>
              </a:ext>
            </a:extLst>
          </p:cNvPr>
          <p:cNvPicPr>
            <a:picLocks noChangeAspect="1"/>
          </p:cNvPicPr>
          <p:nvPr/>
        </p:nvPicPr>
        <p:blipFill>
          <a:blip r:embed="rId3"/>
          <a:stretch>
            <a:fillRect/>
          </a:stretch>
        </p:blipFill>
        <p:spPr>
          <a:xfrm>
            <a:off x="8268816" y="88205"/>
            <a:ext cx="780356" cy="780356"/>
          </a:xfrm>
          <a:prstGeom prst="rect">
            <a:avLst/>
          </a:prstGeom>
        </p:spPr>
      </p:pic>
      <p:sp>
        <p:nvSpPr>
          <p:cNvPr id="7" name="Content Placeholder 6">
            <a:extLst>
              <a:ext uri="{FF2B5EF4-FFF2-40B4-BE49-F238E27FC236}">
                <a16:creationId xmlns:a16="http://schemas.microsoft.com/office/drawing/2014/main" id="{9B2F9606-FAC0-4086-8906-E0A31C2A28E2}"/>
              </a:ext>
            </a:extLst>
          </p:cNvPr>
          <p:cNvSpPr>
            <a:spLocks noGrp="1"/>
          </p:cNvSpPr>
          <p:nvPr>
            <p:ph idx="1"/>
          </p:nvPr>
        </p:nvSpPr>
        <p:spPr>
          <a:xfrm>
            <a:off x="395970" y="1988840"/>
            <a:ext cx="8352060" cy="4023360"/>
          </a:xfrm>
        </p:spPr>
        <p:txBody>
          <a:bodyPr>
            <a:normAutofit lnSpcReduction="10000"/>
          </a:bodyPr>
          <a:lstStyle/>
          <a:p>
            <a:pPr marL="0" indent="0">
              <a:buNone/>
            </a:pPr>
            <a:r>
              <a:rPr lang="en-GB" dirty="0">
                <a:solidFill>
                  <a:schemeClr val="tx1"/>
                </a:solidFill>
                <a:latin typeface="Twinkl Cursive Unlooped Thin" panose="02000000000000000000" pitchFamily="2" charset="0"/>
              </a:rPr>
              <a:t>If you need to contact us, email the school office at </a:t>
            </a:r>
            <a:r>
              <a:rPr lang="en-GB" dirty="0">
                <a:solidFill>
                  <a:schemeClr val="tx1"/>
                </a:solidFill>
                <a:latin typeface="Twinkl Cursive Unlooped Thin" panose="02000000000000000000" pitchFamily="2" charset="0"/>
                <a:hlinkClick r:id="rId4">
                  <a:extLst>
                    <a:ext uri="{A12FA001-AC4F-418D-AE19-62706E023703}">
                      <ahyp:hlinkClr xmlns:ahyp="http://schemas.microsoft.com/office/drawing/2018/hyperlinkcolor" val="tx"/>
                    </a:ext>
                  </a:extLst>
                </a:hlinkClick>
              </a:rPr>
              <a:t>office@barnfields.staffs.sch.uk</a:t>
            </a:r>
            <a:r>
              <a:rPr lang="en-GB" dirty="0">
                <a:solidFill>
                  <a:schemeClr val="tx1"/>
                </a:solidFill>
                <a:latin typeface="Twinkl Cursive Unlooped Thin" panose="02000000000000000000" pitchFamily="2" charset="0"/>
              </a:rPr>
              <a:t>. Your email will be acknowledged and actioned, with a response back within 48 hours. </a:t>
            </a:r>
          </a:p>
          <a:p>
            <a:pPr marL="0" indent="0">
              <a:buNone/>
            </a:pPr>
            <a:r>
              <a:rPr lang="en-GB" dirty="0">
                <a:solidFill>
                  <a:schemeClr val="tx1"/>
                </a:solidFill>
                <a:latin typeface="Twinkl Cursive Unlooped Thin" panose="02000000000000000000" pitchFamily="2" charset="0"/>
              </a:rPr>
              <a:t>For urgent messages, please contact the school office, who will inform the necessary staff immediately. </a:t>
            </a:r>
          </a:p>
          <a:p>
            <a:pPr marL="0" indent="0">
              <a:buNone/>
            </a:pPr>
            <a:r>
              <a:rPr lang="en-GB" dirty="0">
                <a:solidFill>
                  <a:schemeClr val="tx1"/>
                </a:solidFill>
                <a:latin typeface="Twinkl Cursive Unlooped Thin" panose="02000000000000000000" pitchFamily="2" charset="0"/>
              </a:rPr>
              <a:t>Alternatively, you may speak with us at the end of the school day during pick up.  </a:t>
            </a:r>
          </a:p>
          <a:p>
            <a:pPr marL="0" indent="0">
              <a:buNone/>
            </a:pPr>
            <a:r>
              <a:rPr lang="en-GB" dirty="0">
                <a:solidFill>
                  <a:schemeClr val="tx1"/>
                </a:solidFill>
                <a:latin typeface="Twinkl Cursive Unlooped Thin" panose="02000000000000000000" pitchFamily="2" charset="0"/>
              </a:rPr>
              <a:t>The Senior Leadership Team open the gates each morning and are available should you require assistance at the start of the day.  </a:t>
            </a:r>
          </a:p>
          <a:p>
            <a:pPr marL="0" indent="0">
              <a:buNone/>
            </a:pPr>
            <a:r>
              <a:rPr lang="en-GB" dirty="0">
                <a:solidFill>
                  <a:schemeClr val="tx1"/>
                </a:solidFill>
                <a:latin typeface="Twinkl Cursive Unlooped Thin" panose="02000000000000000000" pitchFamily="2" charset="0"/>
              </a:rPr>
              <a:t>For safeguarding purposes, if your child is going home with another child or family, please ensure that a message is communicated to the school in advance. </a:t>
            </a:r>
          </a:p>
          <a:p>
            <a:pPr marL="0" indent="0">
              <a:buNone/>
            </a:pPr>
            <a:endParaRPr lang="en-GB" b="1" dirty="0">
              <a:latin typeface="Twinkl Cursive Unlooped Thin" panose="02000000000000000000" pitchFamily="2" charset="0"/>
            </a:endParaRPr>
          </a:p>
        </p:txBody>
      </p:sp>
      <p:sp>
        <p:nvSpPr>
          <p:cNvPr id="5" name="Rectangle 4">
            <a:extLst>
              <a:ext uri="{FF2B5EF4-FFF2-40B4-BE49-F238E27FC236}">
                <a16:creationId xmlns:a16="http://schemas.microsoft.com/office/drawing/2014/main" id="{E14580BD-4037-4426-9669-7121C7B66AD0}"/>
              </a:ext>
            </a:extLst>
          </p:cNvPr>
          <p:cNvSpPr/>
          <p:nvPr/>
        </p:nvSpPr>
        <p:spPr>
          <a:xfrm>
            <a:off x="-26392" y="6297190"/>
            <a:ext cx="9075564" cy="646331"/>
          </a:xfrm>
          <a:prstGeom prst="rect">
            <a:avLst/>
          </a:prstGeom>
        </p:spPr>
        <p:txBody>
          <a:bodyPr wrap="square">
            <a:spAutoFit/>
          </a:bodyPr>
          <a:lstStyle/>
          <a:p>
            <a:pPr algn="ctr"/>
            <a:r>
              <a:rPr lang="en-GB" b="1" dirty="0">
                <a:solidFill>
                  <a:schemeClr val="bg1"/>
                </a:solidFill>
                <a:latin typeface="Twinkl Cursive Unlooped Thin" panose="02000000000000000000" pitchFamily="2" charset="0"/>
              </a:rPr>
              <a:t>Parents appreciate the school. In their comments to Ofsted, many praised the quality of leadership, learning and care provided for their children’ Ofsted 2024</a:t>
            </a:r>
          </a:p>
        </p:txBody>
      </p:sp>
    </p:spTree>
    <p:extLst>
      <p:ext uri="{BB962C8B-B14F-4D97-AF65-F5344CB8AC3E}">
        <p14:creationId xmlns:p14="http://schemas.microsoft.com/office/powerpoint/2010/main" val="18827018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412" y="191865"/>
            <a:ext cx="7931224" cy="1143000"/>
          </a:xfrm>
        </p:spPr>
        <p:txBody>
          <a:bodyPr>
            <a:normAutofit/>
          </a:bodyPr>
          <a:lstStyle/>
          <a:p>
            <a:pPr algn="ctr"/>
            <a:r>
              <a:rPr lang="en-GB" sz="4000" dirty="0">
                <a:latin typeface="Twinkl Cursive Looped" panose="02000000000000000000" pitchFamily="2" charset="0"/>
                <a:cs typeface="Arial" panose="020B0604020202020204" pitchFamily="34" charset="0"/>
              </a:rPr>
              <a:t>Provisional Dates </a:t>
            </a:r>
          </a:p>
        </p:txBody>
      </p:sp>
      <p:pic>
        <p:nvPicPr>
          <p:cNvPr id="3" name="Picture 2">
            <a:extLst>
              <a:ext uri="{FF2B5EF4-FFF2-40B4-BE49-F238E27FC236}">
                <a16:creationId xmlns:a16="http://schemas.microsoft.com/office/drawing/2014/main" id="{0B1B6B9E-FC99-4FD0-896A-2D0BCF3D16B9}"/>
              </a:ext>
            </a:extLst>
          </p:cNvPr>
          <p:cNvPicPr>
            <a:picLocks noChangeAspect="1"/>
          </p:cNvPicPr>
          <p:nvPr/>
        </p:nvPicPr>
        <p:blipFill>
          <a:blip r:embed="rId3"/>
          <a:stretch>
            <a:fillRect/>
          </a:stretch>
        </p:blipFill>
        <p:spPr>
          <a:xfrm>
            <a:off x="8268816" y="88205"/>
            <a:ext cx="780356" cy="780356"/>
          </a:xfrm>
          <a:prstGeom prst="rect">
            <a:avLst/>
          </a:prstGeom>
        </p:spPr>
      </p:pic>
      <p:sp>
        <p:nvSpPr>
          <p:cNvPr id="7" name="Content Placeholder 6">
            <a:extLst>
              <a:ext uri="{FF2B5EF4-FFF2-40B4-BE49-F238E27FC236}">
                <a16:creationId xmlns:a16="http://schemas.microsoft.com/office/drawing/2014/main" id="{9B2F9606-FAC0-4086-8906-E0A31C2A28E2}"/>
              </a:ext>
            </a:extLst>
          </p:cNvPr>
          <p:cNvSpPr>
            <a:spLocks noGrp="1"/>
          </p:cNvSpPr>
          <p:nvPr>
            <p:ph idx="1"/>
          </p:nvPr>
        </p:nvSpPr>
        <p:spPr>
          <a:xfrm>
            <a:off x="4788024" y="1883887"/>
            <a:ext cx="3794760" cy="4023360"/>
          </a:xfrm>
        </p:spPr>
        <p:txBody>
          <a:bodyPr>
            <a:normAutofit/>
          </a:bodyPr>
          <a:lstStyle/>
          <a:p>
            <a:pPr marL="0" indent="0" algn="ctr">
              <a:buNone/>
            </a:pPr>
            <a:r>
              <a:rPr lang="en-GB" sz="1600" dirty="0">
                <a:solidFill>
                  <a:schemeClr val="tx1"/>
                </a:solidFill>
                <a:latin typeface="Twinkl Cursive Unlooped Thin" panose="02000000000000000000" pitchFamily="2" charset="0"/>
              </a:rPr>
              <a:t>5</a:t>
            </a:r>
            <a:r>
              <a:rPr lang="en-GB" sz="1600" baseline="30000" dirty="0">
                <a:solidFill>
                  <a:schemeClr val="tx1"/>
                </a:solidFill>
                <a:latin typeface="Twinkl Cursive Unlooped Thin" panose="02000000000000000000" pitchFamily="2" charset="0"/>
              </a:rPr>
              <a:t>th</a:t>
            </a:r>
            <a:r>
              <a:rPr lang="en-GB" sz="1600" dirty="0">
                <a:solidFill>
                  <a:schemeClr val="tx1"/>
                </a:solidFill>
                <a:latin typeface="Twinkl Cursive Unlooped Thin" panose="02000000000000000000" pitchFamily="2" charset="0"/>
              </a:rPr>
              <a:t> January – Inset Day</a:t>
            </a:r>
          </a:p>
          <a:p>
            <a:pPr marL="0" indent="0" algn="ctr">
              <a:buNone/>
            </a:pPr>
            <a:r>
              <a:rPr lang="en-GB" sz="1600" dirty="0">
                <a:solidFill>
                  <a:schemeClr val="tx1"/>
                </a:solidFill>
                <a:latin typeface="Twinkl Cursive Unlooped Thin" panose="02000000000000000000" pitchFamily="2" charset="0"/>
              </a:rPr>
              <a:t>January (TBC) Young Voices</a:t>
            </a:r>
          </a:p>
          <a:p>
            <a:pPr marL="0" indent="0" algn="ctr">
              <a:buNone/>
            </a:pPr>
            <a:r>
              <a:rPr lang="en-GB" sz="1600" dirty="0">
                <a:solidFill>
                  <a:schemeClr val="tx1"/>
                </a:solidFill>
                <a:latin typeface="Twinkl Cursive Unlooped Thin" panose="02000000000000000000" pitchFamily="2" charset="0"/>
              </a:rPr>
              <a:t>11</a:t>
            </a:r>
            <a:r>
              <a:rPr lang="en-GB" sz="1600" baseline="30000" dirty="0">
                <a:solidFill>
                  <a:schemeClr val="tx1"/>
                </a:solidFill>
                <a:latin typeface="Twinkl Cursive Unlooped Thin" panose="02000000000000000000" pitchFamily="2" charset="0"/>
              </a:rPr>
              <a:t>th</a:t>
            </a:r>
            <a:r>
              <a:rPr lang="en-GB" sz="1600" dirty="0">
                <a:solidFill>
                  <a:schemeClr val="tx1"/>
                </a:solidFill>
                <a:latin typeface="Twinkl Cursive Unlooped Thin" panose="02000000000000000000" pitchFamily="2" charset="0"/>
              </a:rPr>
              <a:t> and 12</a:t>
            </a:r>
            <a:r>
              <a:rPr lang="en-GB" sz="1600" baseline="30000" dirty="0">
                <a:solidFill>
                  <a:schemeClr val="tx1"/>
                </a:solidFill>
                <a:latin typeface="Twinkl Cursive Unlooped Thin" panose="02000000000000000000" pitchFamily="2" charset="0"/>
              </a:rPr>
              <a:t>th</a:t>
            </a:r>
            <a:r>
              <a:rPr lang="en-GB" sz="1600" dirty="0">
                <a:solidFill>
                  <a:schemeClr val="tx1"/>
                </a:solidFill>
                <a:latin typeface="Twinkl Cursive Unlooped Thin" panose="02000000000000000000" pitchFamily="2" charset="0"/>
              </a:rPr>
              <a:t> February – Parents Evening</a:t>
            </a:r>
          </a:p>
          <a:p>
            <a:pPr marL="0" indent="0" algn="ctr">
              <a:buNone/>
            </a:pPr>
            <a:r>
              <a:rPr lang="en-GB" sz="1600" dirty="0">
                <a:solidFill>
                  <a:schemeClr val="tx1"/>
                </a:solidFill>
                <a:latin typeface="Twinkl Cursive Unlooped Thin" panose="02000000000000000000" pitchFamily="2" charset="0"/>
              </a:rPr>
              <a:t>March TBC – Walton Pyramid Concert</a:t>
            </a:r>
          </a:p>
          <a:p>
            <a:pPr marL="0" indent="0" algn="ctr">
              <a:buNone/>
            </a:pPr>
            <a:r>
              <a:rPr lang="en-GB" sz="1600" dirty="0">
                <a:solidFill>
                  <a:schemeClr val="tx1"/>
                </a:solidFill>
                <a:latin typeface="Twinkl Cursive Unlooped Thin" panose="02000000000000000000" pitchFamily="2" charset="0"/>
              </a:rPr>
              <a:t>6</a:t>
            </a:r>
            <a:r>
              <a:rPr lang="en-GB" sz="1600" baseline="30000" dirty="0">
                <a:solidFill>
                  <a:schemeClr val="tx1"/>
                </a:solidFill>
                <a:latin typeface="Twinkl Cursive Unlooped Thin" panose="02000000000000000000" pitchFamily="2" charset="0"/>
              </a:rPr>
              <a:t>th</a:t>
            </a:r>
            <a:r>
              <a:rPr lang="en-GB" sz="1600" dirty="0">
                <a:solidFill>
                  <a:schemeClr val="tx1"/>
                </a:solidFill>
                <a:latin typeface="Twinkl Cursive Unlooped Thin" panose="02000000000000000000" pitchFamily="2" charset="0"/>
              </a:rPr>
              <a:t> March – World Book Day</a:t>
            </a:r>
          </a:p>
          <a:p>
            <a:pPr marL="0" indent="0" algn="ctr">
              <a:buNone/>
            </a:pPr>
            <a:r>
              <a:rPr lang="en-GB" sz="1600" b="1" dirty="0">
                <a:solidFill>
                  <a:schemeClr val="tx1"/>
                </a:solidFill>
                <a:latin typeface="Twinkl Cursive Unlooped Thin" panose="02000000000000000000" pitchFamily="2" charset="0"/>
              </a:rPr>
              <a:t>11</a:t>
            </a:r>
            <a:r>
              <a:rPr lang="en-GB" sz="1600" b="1" baseline="30000" dirty="0">
                <a:solidFill>
                  <a:schemeClr val="tx1"/>
                </a:solidFill>
                <a:latin typeface="Twinkl Cursive Unlooped Thin" panose="02000000000000000000" pitchFamily="2" charset="0"/>
              </a:rPr>
              <a:t>th</a:t>
            </a:r>
            <a:r>
              <a:rPr lang="en-GB" sz="1600" b="1" dirty="0">
                <a:solidFill>
                  <a:schemeClr val="tx1"/>
                </a:solidFill>
                <a:latin typeface="Twinkl Cursive Unlooped Thin" panose="02000000000000000000" pitchFamily="2" charset="0"/>
              </a:rPr>
              <a:t> – 14</a:t>
            </a:r>
            <a:r>
              <a:rPr lang="en-GB" sz="1600" b="1" baseline="30000" dirty="0">
                <a:solidFill>
                  <a:schemeClr val="tx1"/>
                </a:solidFill>
                <a:latin typeface="Twinkl Cursive Unlooped Thin" panose="02000000000000000000" pitchFamily="2" charset="0"/>
              </a:rPr>
              <a:t>th</a:t>
            </a:r>
            <a:r>
              <a:rPr lang="en-GB" sz="1600" b="1" dirty="0">
                <a:solidFill>
                  <a:schemeClr val="tx1"/>
                </a:solidFill>
                <a:latin typeface="Twinkl Cursive Unlooped Thin" panose="02000000000000000000" pitchFamily="2" charset="0"/>
              </a:rPr>
              <a:t> May – SATs</a:t>
            </a:r>
          </a:p>
          <a:p>
            <a:pPr marL="0" indent="0" algn="ctr">
              <a:buNone/>
            </a:pPr>
            <a:r>
              <a:rPr lang="en-GB" sz="1600" dirty="0">
                <a:solidFill>
                  <a:schemeClr val="tx1"/>
                </a:solidFill>
                <a:latin typeface="Twinkl Cursive Unlooped Thin" panose="02000000000000000000" pitchFamily="2" charset="0"/>
              </a:rPr>
              <a:t>25</a:t>
            </a:r>
            <a:r>
              <a:rPr lang="en-GB" sz="1600" baseline="30000" dirty="0">
                <a:solidFill>
                  <a:schemeClr val="tx1"/>
                </a:solidFill>
                <a:latin typeface="Twinkl Cursive Unlooped Thin" panose="02000000000000000000" pitchFamily="2" charset="0"/>
              </a:rPr>
              <a:t>th</a:t>
            </a:r>
            <a:r>
              <a:rPr lang="en-GB" sz="1600" dirty="0">
                <a:solidFill>
                  <a:schemeClr val="tx1"/>
                </a:solidFill>
                <a:latin typeface="Twinkl Cursive Unlooped Thin" panose="02000000000000000000" pitchFamily="2" charset="0"/>
              </a:rPr>
              <a:t> June – </a:t>
            </a:r>
            <a:r>
              <a:rPr lang="en-GB" sz="1600" dirty="0" err="1">
                <a:solidFill>
                  <a:schemeClr val="tx1"/>
                </a:solidFill>
                <a:latin typeface="Twinkl Cursive Unlooped Thin" panose="02000000000000000000" pitchFamily="2" charset="0"/>
              </a:rPr>
              <a:t>UKS2</a:t>
            </a:r>
            <a:r>
              <a:rPr lang="en-GB" sz="1600" dirty="0">
                <a:solidFill>
                  <a:schemeClr val="tx1"/>
                </a:solidFill>
                <a:latin typeface="Twinkl Cursive Unlooped Thin" panose="02000000000000000000" pitchFamily="2" charset="0"/>
              </a:rPr>
              <a:t> Sports Day</a:t>
            </a:r>
          </a:p>
          <a:p>
            <a:pPr marL="0" indent="0" algn="ctr">
              <a:buNone/>
            </a:pPr>
            <a:r>
              <a:rPr lang="en-GB" sz="1600" dirty="0">
                <a:solidFill>
                  <a:schemeClr val="tx1"/>
                </a:solidFill>
                <a:latin typeface="Twinkl Cursive Unlooped Thin" panose="02000000000000000000" pitchFamily="2" charset="0"/>
              </a:rPr>
              <a:t>7</a:t>
            </a:r>
            <a:r>
              <a:rPr lang="en-GB" sz="1600" baseline="30000" dirty="0">
                <a:solidFill>
                  <a:schemeClr val="tx1"/>
                </a:solidFill>
                <a:latin typeface="Twinkl Cursive Unlooped Thin" panose="02000000000000000000" pitchFamily="2" charset="0"/>
              </a:rPr>
              <a:t>th</a:t>
            </a:r>
            <a:r>
              <a:rPr lang="en-GB" sz="1600" dirty="0">
                <a:solidFill>
                  <a:schemeClr val="tx1"/>
                </a:solidFill>
                <a:latin typeface="Twinkl Cursive Unlooped Thin" panose="02000000000000000000" pitchFamily="2" charset="0"/>
              </a:rPr>
              <a:t> and 8</a:t>
            </a:r>
            <a:r>
              <a:rPr lang="en-GB" sz="1600" baseline="30000" dirty="0">
                <a:solidFill>
                  <a:schemeClr val="tx1"/>
                </a:solidFill>
                <a:latin typeface="Twinkl Cursive Unlooped Thin" panose="02000000000000000000" pitchFamily="2" charset="0"/>
              </a:rPr>
              <a:t>th</a:t>
            </a:r>
            <a:r>
              <a:rPr lang="en-GB" sz="1600" dirty="0">
                <a:solidFill>
                  <a:schemeClr val="tx1"/>
                </a:solidFill>
                <a:latin typeface="Twinkl Cursive Unlooped Thin" panose="02000000000000000000" pitchFamily="2" charset="0"/>
              </a:rPr>
              <a:t> July – Year 6 Production</a:t>
            </a:r>
          </a:p>
          <a:p>
            <a:endParaRPr lang="en-GB" sz="1600" dirty="0">
              <a:solidFill>
                <a:schemeClr val="tx1"/>
              </a:solidFill>
              <a:latin typeface="Twinkl Cursive Unlooped Thin" panose="02000000000000000000" pitchFamily="2" charset="0"/>
            </a:endParaRPr>
          </a:p>
        </p:txBody>
      </p:sp>
      <p:sp>
        <p:nvSpPr>
          <p:cNvPr id="8" name="TextBox 7">
            <a:extLst>
              <a:ext uri="{FF2B5EF4-FFF2-40B4-BE49-F238E27FC236}">
                <a16:creationId xmlns:a16="http://schemas.microsoft.com/office/drawing/2014/main" id="{F993EE69-E8D5-47F1-89D7-A38DE2954BE6}"/>
              </a:ext>
            </a:extLst>
          </p:cNvPr>
          <p:cNvSpPr txBox="1"/>
          <p:nvPr/>
        </p:nvSpPr>
        <p:spPr>
          <a:xfrm>
            <a:off x="611560" y="1801168"/>
            <a:ext cx="4104456" cy="3013710"/>
          </a:xfrm>
          <a:prstGeom prst="rect">
            <a:avLst/>
          </a:prstGeom>
          <a:noFill/>
        </p:spPr>
        <p:txBody>
          <a:bodyPr wrap="square">
            <a:spAutoFit/>
          </a:bodyPr>
          <a:lstStyle/>
          <a:p>
            <a:pPr marL="0" indent="0" algn="ctr">
              <a:lnSpc>
                <a:spcPct val="150000"/>
              </a:lnSpc>
              <a:buNone/>
            </a:pPr>
            <a:r>
              <a:rPr lang="en-GB" sz="1600" dirty="0">
                <a:latin typeface="Twinkl Cursive Unlooped Thin" panose="02000000000000000000" pitchFamily="2" charset="0"/>
              </a:rPr>
              <a:t>1</a:t>
            </a:r>
            <a:r>
              <a:rPr lang="en-GB" sz="1600" baseline="30000" dirty="0">
                <a:latin typeface="Twinkl Cursive Unlooped Thin" panose="02000000000000000000" pitchFamily="2" charset="0"/>
              </a:rPr>
              <a:t>st</a:t>
            </a:r>
            <a:r>
              <a:rPr lang="en-GB" sz="1600" dirty="0">
                <a:latin typeface="Twinkl Cursive Unlooped Thin" panose="02000000000000000000" pitchFamily="2" charset="0"/>
              </a:rPr>
              <a:t> September – Inset Day </a:t>
            </a:r>
          </a:p>
          <a:p>
            <a:pPr marL="0" indent="0" algn="ctr">
              <a:lnSpc>
                <a:spcPct val="150000"/>
              </a:lnSpc>
              <a:buNone/>
            </a:pPr>
            <a:r>
              <a:rPr lang="en-GB" sz="1600" dirty="0">
                <a:latin typeface="Twinkl Cursive Unlooped Thin" panose="02000000000000000000" pitchFamily="2" charset="0"/>
              </a:rPr>
              <a:t>2</a:t>
            </a:r>
            <a:r>
              <a:rPr lang="en-GB" sz="1600" baseline="30000" dirty="0">
                <a:latin typeface="Twinkl Cursive Unlooped Thin" panose="02000000000000000000" pitchFamily="2" charset="0"/>
              </a:rPr>
              <a:t>nd</a:t>
            </a:r>
            <a:r>
              <a:rPr lang="en-GB" sz="1600" dirty="0">
                <a:latin typeface="Twinkl Cursive Unlooped Thin" panose="02000000000000000000" pitchFamily="2" charset="0"/>
              </a:rPr>
              <a:t> September – Children return back to school</a:t>
            </a:r>
          </a:p>
          <a:p>
            <a:pPr marL="0" indent="0" algn="ctr">
              <a:lnSpc>
                <a:spcPct val="150000"/>
              </a:lnSpc>
              <a:buNone/>
            </a:pPr>
            <a:r>
              <a:rPr lang="en-GB" sz="1600" dirty="0">
                <a:latin typeface="Twinkl Cursive Unlooped Thin" panose="02000000000000000000" pitchFamily="2" charset="0"/>
              </a:rPr>
              <a:t>22</a:t>
            </a:r>
            <a:r>
              <a:rPr lang="en-GB" sz="1600" baseline="30000" dirty="0">
                <a:latin typeface="Twinkl Cursive Unlooped Thin" panose="02000000000000000000" pitchFamily="2" charset="0"/>
              </a:rPr>
              <a:t>nd</a:t>
            </a:r>
            <a:r>
              <a:rPr lang="en-GB" sz="1600" dirty="0">
                <a:latin typeface="Twinkl Cursive Unlooped Thin" panose="02000000000000000000" pitchFamily="2" charset="0"/>
              </a:rPr>
              <a:t> and 23</a:t>
            </a:r>
            <a:r>
              <a:rPr lang="en-GB" sz="1600" baseline="30000" dirty="0">
                <a:latin typeface="Twinkl Cursive Unlooped Thin" panose="02000000000000000000" pitchFamily="2" charset="0"/>
              </a:rPr>
              <a:t>rd</a:t>
            </a:r>
            <a:r>
              <a:rPr lang="en-GB" sz="1600" dirty="0">
                <a:latin typeface="Twinkl Cursive Unlooped Thin" panose="02000000000000000000" pitchFamily="2" charset="0"/>
              </a:rPr>
              <a:t> October – Parents Evening </a:t>
            </a:r>
          </a:p>
          <a:p>
            <a:pPr marL="0" indent="0" algn="ctr">
              <a:lnSpc>
                <a:spcPct val="150000"/>
              </a:lnSpc>
              <a:buNone/>
            </a:pPr>
            <a:r>
              <a:rPr lang="en-GB" sz="1600" dirty="0">
                <a:latin typeface="Twinkl Cursive Unlooped Thin" panose="02000000000000000000" pitchFamily="2" charset="0"/>
              </a:rPr>
              <a:t>24</a:t>
            </a:r>
            <a:r>
              <a:rPr lang="en-GB" sz="1600" baseline="30000" dirty="0">
                <a:latin typeface="Twinkl Cursive Unlooped Thin" panose="02000000000000000000" pitchFamily="2" charset="0"/>
              </a:rPr>
              <a:t>th</a:t>
            </a:r>
            <a:r>
              <a:rPr lang="en-GB" sz="1600" dirty="0">
                <a:latin typeface="Twinkl Cursive Unlooped Thin" panose="02000000000000000000" pitchFamily="2" charset="0"/>
              </a:rPr>
              <a:t> October – Inset Day</a:t>
            </a:r>
          </a:p>
          <a:p>
            <a:pPr marL="0" indent="0" algn="ctr">
              <a:lnSpc>
                <a:spcPct val="150000"/>
              </a:lnSpc>
              <a:buNone/>
            </a:pPr>
            <a:r>
              <a:rPr lang="en-GB" sz="1600" b="1" dirty="0">
                <a:latin typeface="Twinkl Cursive Unlooped Thin" panose="02000000000000000000" pitchFamily="2" charset="0"/>
              </a:rPr>
              <a:t>3</a:t>
            </a:r>
            <a:r>
              <a:rPr lang="en-GB" sz="1600" b="1" baseline="30000" dirty="0">
                <a:latin typeface="Twinkl Cursive Unlooped Thin" panose="02000000000000000000" pitchFamily="2" charset="0"/>
              </a:rPr>
              <a:t>rd</a:t>
            </a:r>
            <a:r>
              <a:rPr lang="en-GB" sz="1600" b="1" dirty="0">
                <a:latin typeface="Twinkl Cursive Unlooped Thin" panose="02000000000000000000" pitchFamily="2" charset="0"/>
              </a:rPr>
              <a:t> November – 7</a:t>
            </a:r>
            <a:r>
              <a:rPr lang="en-GB" sz="1600" b="1" baseline="30000" dirty="0">
                <a:latin typeface="Twinkl Cursive Unlooped Thin" panose="02000000000000000000" pitchFamily="2" charset="0"/>
              </a:rPr>
              <a:t>th</a:t>
            </a:r>
            <a:r>
              <a:rPr lang="en-GB" sz="1600" b="1" dirty="0">
                <a:latin typeface="Twinkl Cursive Unlooped Thin" panose="02000000000000000000" pitchFamily="2" charset="0"/>
              </a:rPr>
              <a:t> November – Year 6 Residential </a:t>
            </a:r>
          </a:p>
          <a:p>
            <a:pPr marL="0" indent="0" algn="ctr">
              <a:lnSpc>
                <a:spcPct val="150000"/>
              </a:lnSpc>
              <a:buNone/>
            </a:pPr>
            <a:r>
              <a:rPr lang="en-GB" sz="1600" dirty="0">
                <a:latin typeface="Twinkl Cursive Unlooped Thin" panose="02000000000000000000" pitchFamily="2" charset="0"/>
              </a:rPr>
              <a:t>19</a:t>
            </a:r>
            <a:r>
              <a:rPr lang="en-GB" sz="1600" baseline="30000" dirty="0">
                <a:latin typeface="Twinkl Cursive Unlooped Thin" panose="02000000000000000000" pitchFamily="2" charset="0"/>
              </a:rPr>
              <a:t>th</a:t>
            </a:r>
            <a:r>
              <a:rPr lang="en-GB" sz="1600" dirty="0">
                <a:latin typeface="Twinkl Cursive Unlooped Thin" panose="02000000000000000000" pitchFamily="2" charset="0"/>
              </a:rPr>
              <a:t> December – Inset Day</a:t>
            </a:r>
          </a:p>
        </p:txBody>
      </p:sp>
      <p:sp>
        <p:nvSpPr>
          <p:cNvPr id="9" name="TextBox 8">
            <a:extLst>
              <a:ext uri="{FF2B5EF4-FFF2-40B4-BE49-F238E27FC236}">
                <a16:creationId xmlns:a16="http://schemas.microsoft.com/office/drawing/2014/main" id="{4DADA462-18AE-4916-83C6-BE264D64067D}"/>
              </a:ext>
            </a:extLst>
          </p:cNvPr>
          <p:cNvSpPr txBox="1"/>
          <p:nvPr/>
        </p:nvSpPr>
        <p:spPr>
          <a:xfrm>
            <a:off x="378074" y="5373216"/>
            <a:ext cx="8280920" cy="923330"/>
          </a:xfrm>
          <a:prstGeom prst="rect">
            <a:avLst/>
          </a:prstGeom>
          <a:noFill/>
        </p:spPr>
        <p:txBody>
          <a:bodyPr wrap="square">
            <a:spAutoFit/>
          </a:bodyPr>
          <a:lstStyle/>
          <a:p>
            <a:pPr algn="ctr"/>
            <a:r>
              <a:rPr lang="en-GB" b="1" dirty="0">
                <a:latin typeface="Twinkl Cursive Unlooped Thin" panose="02000000000000000000" pitchFamily="2" charset="0"/>
              </a:rPr>
              <a:t>The school calendar on website is updated regularly; it can be found under </a:t>
            </a:r>
          </a:p>
          <a:p>
            <a:pPr algn="ctr"/>
            <a:r>
              <a:rPr lang="en-GB" b="1" dirty="0">
                <a:latin typeface="Twinkl Cursive Unlooped Thin" panose="02000000000000000000" pitchFamily="2" charset="0"/>
              </a:rPr>
              <a:t>Parent News</a:t>
            </a:r>
          </a:p>
          <a:p>
            <a:pPr algn="ctr"/>
            <a:r>
              <a:rPr lang="en-GB" b="1" dirty="0">
                <a:latin typeface="Twinkl Cursive Unlooped Thin" panose="02000000000000000000" pitchFamily="2" charset="0"/>
              </a:rPr>
              <a:t>School Trips will be confirmed in September </a:t>
            </a:r>
          </a:p>
        </p:txBody>
      </p:sp>
    </p:spTree>
    <p:extLst>
      <p:ext uri="{BB962C8B-B14F-4D97-AF65-F5344CB8AC3E}">
        <p14:creationId xmlns:p14="http://schemas.microsoft.com/office/powerpoint/2010/main" val="3990546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 y="274638"/>
            <a:ext cx="8723312" cy="1143000"/>
          </a:xfrm>
        </p:spPr>
        <p:txBody>
          <a:bodyPr>
            <a:normAutofit/>
          </a:bodyPr>
          <a:lstStyle/>
          <a:p>
            <a:pPr algn="ctr"/>
            <a:r>
              <a:rPr lang="en-GB" sz="4000" dirty="0">
                <a:latin typeface="Twinkl Cursive Looped" panose="02000000000000000000" pitchFamily="2" charset="0"/>
                <a:cs typeface="Arial" panose="020B0604020202020204" pitchFamily="34" charset="0"/>
              </a:rPr>
              <a:t>Home-School Partnership </a:t>
            </a:r>
          </a:p>
        </p:txBody>
      </p:sp>
      <p:pic>
        <p:nvPicPr>
          <p:cNvPr id="3" name="Picture 2">
            <a:extLst>
              <a:ext uri="{FF2B5EF4-FFF2-40B4-BE49-F238E27FC236}">
                <a16:creationId xmlns:a16="http://schemas.microsoft.com/office/drawing/2014/main" id="{0B1B6B9E-FC99-4FD0-896A-2D0BCF3D16B9}"/>
              </a:ext>
            </a:extLst>
          </p:cNvPr>
          <p:cNvPicPr>
            <a:picLocks noChangeAspect="1"/>
          </p:cNvPicPr>
          <p:nvPr/>
        </p:nvPicPr>
        <p:blipFill>
          <a:blip r:embed="rId3"/>
          <a:stretch>
            <a:fillRect/>
          </a:stretch>
        </p:blipFill>
        <p:spPr>
          <a:xfrm>
            <a:off x="8268816" y="88205"/>
            <a:ext cx="780356" cy="780356"/>
          </a:xfrm>
          <a:prstGeom prst="rect">
            <a:avLst/>
          </a:prstGeom>
        </p:spPr>
      </p:pic>
      <p:pic>
        <p:nvPicPr>
          <p:cNvPr id="5" name="Content Placeholder 4">
            <a:extLst>
              <a:ext uri="{FF2B5EF4-FFF2-40B4-BE49-F238E27FC236}">
                <a16:creationId xmlns:a16="http://schemas.microsoft.com/office/drawing/2014/main" id="{E6574DA5-AA8D-42A3-B255-E1A4EF3F13B8}"/>
              </a:ext>
            </a:extLst>
          </p:cNvPr>
          <p:cNvPicPr>
            <a:picLocks noGrp="1" noChangeAspect="1"/>
          </p:cNvPicPr>
          <p:nvPr>
            <p:ph idx="1"/>
          </p:nvPr>
        </p:nvPicPr>
        <p:blipFill>
          <a:blip r:embed="rId4"/>
          <a:stretch>
            <a:fillRect/>
          </a:stretch>
        </p:blipFill>
        <p:spPr>
          <a:xfrm>
            <a:off x="2950679" y="1772816"/>
            <a:ext cx="3242642" cy="4536504"/>
          </a:xfrm>
          <a:prstGeom prst="rect">
            <a:avLst/>
          </a:prstGeom>
        </p:spPr>
      </p:pic>
    </p:spTree>
    <p:extLst>
      <p:ext uri="{BB962C8B-B14F-4D97-AF65-F5344CB8AC3E}">
        <p14:creationId xmlns:p14="http://schemas.microsoft.com/office/powerpoint/2010/main" val="42611496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 y="274638"/>
            <a:ext cx="8723312" cy="1143000"/>
          </a:xfrm>
        </p:spPr>
        <p:txBody>
          <a:bodyPr>
            <a:normAutofit fontScale="90000"/>
          </a:bodyPr>
          <a:lstStyle/>
          <a:p>
            <a:pPr algn="ctr"/>
            <a:r>
              <a:rPr lang="en-GB" sz="4000" dirty="0">
                <a:latin typeface="Twinkl Cursive Looped" panose="02000000000000000000" pitchFamily="2" charset="0"/>
                <a:cs typeface="Arial" panose="020B0604020202020204" pitchFamily="34" charset="0"/>
              </a:rPr>
              <a:t>Home-School Partnership</a:t>
            </a:r>
            <a:br>
              <a:rPr lang="en-GB" sz="4000" dirty="0">
                <a:latin typeface="Twinkl Cursive Looped" panose="02000000000000000000" pitchFamily="2" charset="0"/>
                <a:cs typeface="Arial" panose="020B0604020202020204" pitchFamily="34" charset="0"/>
              </a:rPr>
            </a:br>
            <a:r>
              <a:rPr lang="en-GB" sz="4000" dirty="0">
                <a:latin typeface="Twinkl Cursive Looped" panose="02000000000000000000" pitchFamily="2" charset="0"/>
                <a:cs typeface="Arial" panose="020B0604020202020204" pitchFamily="34" charset="0"/>
              </a:rPr>
              <a:t>Stay Connected with the Arbor App!</a:t>
            </a:r>
          </a:p>
        </p:txBody>
      </p:sp>
      <p:pic>
        <p:nvPicPr>
          <p:cNvPr id="3" name="Picture 2">
            <a:extLst>
              <a:ext uri="{FF2B5EF4-FFF2-40B4-BE49-F238E27FC236}">
                <a16:creationId xmlns:a16="http://schemas.microsoft.com/office/drawing/2014/main" id="{0B1B6B9E-FC99-4FD0-896A-2D0BCF3D16B9}"/>
              </a:ext>
            </a:extLst>
          </p:cNvPr>
          <p:cNvPicPr>
            <a:picLocks noChangeAspect="1"/>
          </p:cNvPicPr>
          <p:nvPr/>
        </p:nvPicPr>
        <p:blipFill>
          <a:blip r:embed="rId3"/>
          <a:stretch>
            <a:fillRect/>
          </a:stretch>
        </p:blipFill>
        <p:spPr>
          <a:xfrm>
            <a:off x="8268816" y="88205"/>
            <a:ext cx="780356" cy="780356"/>
          </a:xfrm>
          <a:prstGeom prst="rect">
            <a:avLst/>
          </a:prstGeom>
        </p:spPr>
      </p:pic>
      <p:sp>
        <p:nvSpPr>
          <p:cNvPr id="6" name="Content Placeholder 5">
            <a:extLst>
              <a:ext uri="{FF2B5EF4-FFF2-40B4-BE49-F238E27FC236}">
                <a16:creationId xmlns:a16="http://schemas.microsoft.com/office/drawing/2014/main" id="{8029AAE7-2357-4A19-903D-EDA35190E303}"/>
              </a:ext>
            </a:extLst>
          </p:cNvPr>
          <p:cNvSpPr>
            <a:spLocks noGrp="1"/>
          </p:cNvSpPr>
          <p:nvPr>
            <p:ph idx="1"/>
          </p:nvPr>
        </p:nvSpPr>
        <p:spPr/>
        <p:txBody>
          <a:bodyPr>
            <a:normAutofit/>
          </a:bodyPr>
          <a:lstStyle/>
          <a:p>
            <a:pPr marL="0" indent="0">
              <a:buNone/>
            </a:pPr>
            <a:r>
              <a:rPr lang="en-GB" dirty="0">
                <a:latin typeface="Twinkl Cursive Looped" panose="02000000000000000000" pitchFamily="2" charset="0"/>
              </a:rPr>
              <a:t>We are encouraging all parents to download and start using the new Arbor app, which offers a range of useful features, including:</a:t>
            </a:r>
          </a:p>
          <a:p>
            <a:endParaRPr lang="en-GB" dirty="0">
              <a:latin typeface="Twinkl Cursive Looped" panose="02000000000000000000" pitchFamily="2" charset="0"/>
            </a:endParaRPr>
          </a:p>
          <a:p>
            <a:r>
              <a:rPr lang="en-GB" b="1" dirty="0">
                <a:latin typeface="Twinkl Cursive Looped" panose="02000000000000000000" pitchFamily="2" charset="0"/>
              </a:rPr>
              <a:t>Communications from school (via push notifications) </a:t>
            </a:r>
          </a:p>
          <a:p>
            <a:r>
              <a:rPr lang="en-GB" b="1" dirty="0">
                <a:latin typeface="Twinkl Cursive Looped" panose="02000000000000000000" pitchFamily="2" charset="0"/>
              </a:rPr>
              <a:t>Reporting absences quickly and easily.</a:t>
            </a:r>
          </a:p>
          <a:p>
            <a:r>
              <a:rPr lang="en-GB" b="1" dirty="0">
                <a:latin typeface="Twinkl Cursive Looped" panose="02000000000000000000" pitchFamily="2" charset="0"/>
              </a:rPr>
              <a:t>Paying for school trips and other items</a:t>
            </a:r>
          </a:p>
          <a:p>
            <a:endParaRPr lang="en-GB" dirty="0">
              <a:latin typeface="Twinkl Cursive Looped" panose="02000000000000000000" pitchFamily="2" charset="0"/>
            </a:endParaRPr>
          </a:p>
          <a:p>
            <a:pPr marL="0" indent="0">
              <a:buNone/>
            </a:pPr>
            <a:r>
              <a:rPr lang="en-GB" dirty="0">
                <a:latin typeface="Twinkl Cursive Looped" panose="02000000000000000000" pitchFamily="2" charset="0"/>
              </a:rPr>
              <a:t>We’ll continue to expand its use and features from September onwards.</a:t>
            </a:r>
            <a:endParaRPr lang="en-GB" sz="1600" dirty="0"/>
          </a:p>
          <a:p>
            <a:endParaRPr lang="en-GB" dirty="0"/>
          </a:p>
        </p:txBody>
      </p:sp>
      <p:pic>
        <p:nvPicPr>
          <p:cNvPr id="7" name="Picture 6">
            <a:extLst>
              <a:ext uri="{FF2B5EF4-FFF2-40B4-BE49-F238E27FC236}">
                <a16:creationId xmlns:a16="http://schemas.microsoft.com/office/drawing/2014/main" id="{A14CEF96-B9BD-4792-AEBE-62BF3B473AE0}"/>
              </a:ext>
            </a:extLst>
          </p:cNvPr>
          <p:cNvPicPr>
            <a:picLocks noChangeAspect="1"/>
          </p:cNvPicPr>
          <p:nvPr/>
        </p:nvPicPr>
        <p:blipFill>
          <a:blip r:embed="rId4"/>
          <a:stretch>
            <a:fillRect/>
          </a:stretch>
        </p:blipFill>
        <p:spPr>
          <a:xfrm>
            <a:off x="7379484" y="5373216"/>
            <a:ext cx="1279510" cy="853007"/>
          </a:xfrm>
          <a:prstGeom prst="rect">
            <a:avLst/>
          </a:prstGeom>
        </p:spPr>
      </p:pic>
      <p:pic>
        <p:nvPicPr>
          <p:cNvPr id="8" name="Content Placeholder 4">
            <a:extLst>
              <a:ext uri="{FF2B5EF4-FFF2-40B4-BE49-F238E27FC236}">
                <a16:creationId xmlns:a16="http://schemas.microsoft.com/office/drawing/2014/main" id="{7EE2B332-45D1-4752-A6E5-B3C9C4C4D824}"/>
              </a:ext>
            </a:extLst>
          </p:cNvPr>
          <p:cNvPicPr>
            <a:picLocks noChangeAspect="1"/>
          </p:cNvPicPr>
          <p:nvPr/>
        </p:nvPicPr>
        <p:blipFill>
          <a:blip r:embed="rId5"/>
          <a:stretch>
            <a:fillRect/>
          </a:stretch>
        </p:blipFill>
        <p:spPr>
          <a:xfrm>
            <a:off x="7524328" y="3023939"/>
            <a:ext cx="1286763" cy="1800200"/>
          </a:xfrm>
          <a:prstGeom prst="rect">
            <a:avLst/>
          </a:prstGeom>
        </p:spPr>
      </p:pic>
    </p:spTree>
    <p:extLst>
      <p:ext uri="{BB962C8B-B14F-4D97-AF65-F5344CB8AC3E}">
        <p14:creationId xmlns:p14="http://schemas.microsoft.com/office/powerpoint/2010/main" val="24335009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 y="274638"/>
            <a:ext cx="7931224" cy="1143000"/>
          </a:xfrm>
        </p:spPr>
        <p:txBody>
          <a:bodyPr>
            <a:normAutofit fontScale="90000"/>
          </a:bodyPr>
          <a:lstStyle/>
          <a:p>
            <a:pPr algn="ctr"/>
            <a:r>
              <a:rPr lang="en-GB" sz="4000" dirty="0">
                <a:latin typeface="Twinkl Cursive Looped" panose="02000000000000000000" pitchFamily="2" charset="0"/>
                <a:cs typeface="Arial" panose="020B0604020202020204" pitchFamily="34" charset="0"/>
              </a:rPr>
              <a:t>Promoting Excellent Attitudes and Behaviours at </a:t>
            </a:r>
            <a:r>
              <a:rPr lang="en-GB" sz="4000" dirty="0" err="1">
                <a:latin typeface="Twinkl Cursive Looped" panose="02000000000000000000" pitchFamily="2" charset="0"/>
                <a:cs typeface="Arial" panose="020B0604020202020204" pitchFamily="34" charset="0"/>
              </a:rPr>
              <a:t>Barnfields</a:t>
            </a:r>
            <a:r>
              <a:rPr lang="en-GB" sz="4000" dirty="0">
                <a:latin typeface="Twinkl Cursive Looped" panose="02000000000000000000" pitchFamily="2" charset="0"/>
                <a:cs typeface="Arial" panose="020B0604020202020204" pitchFamily="34" charset="0"/>
              </a:rPr>
              <a:t> </a:t>
            </a:r>
          </a:p>
        </p:txBody>
      </p:sp>
      <p:pic>
        <p:nvPicPr>
          <p:cNvPr id="3" name="Picture 2">
            <a:extLst>
              <a:ext uri="{FF2B5EF4-FFF2-40B4-BE49-F238E27FC236}">
                <a16:creationId xmlns:a16="http://schemas.microsoft.com/office/drawing/2014/main" id="{0B1B6B9E-FC99-4FD0-896A-2D0BCF3D16B9}"/>
              </a:ext>
            </a:extLst>
          </p:cNvPr>
          <p:cNvPicPr>
            <a:picLocks noChangeAspect="1"/>
          </p:cNvPicPr>
          <p:nvPr/>
        </p:nvPicPr>
        <p:blipFill>
          <a:blip r:embed="rId3"/>
          <a:stretch>
            <a:fillRect/>
          </a:stretch>
        </p:blipFill>
        <p:spPr>
          <a:xfrm>
            <a:off x="8268816" y="88205"/>
            <a:ext cx="780356" cy="780356"/>
          </a:xfrm>
          <a:prstGeom prst="rect">
            <a:avLst/>
          </a:prstGeom>
        </p:spPr>
      </p:pic>
      <p:pic>
        <p:nvPicPr>
          <p:cNvPr id="4" name="Content Placeholder 3">
            <a:extLst>
              <a:ext uri="{FF2B5EF4-FFF2-40B4-BE49-F238E27FC236}">
                <a16:creationId xmlns:a16="http://schemas.microsoft.com/office/drawing/2014/main" id="{4E0381DF-49C3-457E-A415-F1B3A1F813BF}"/>
              </a:ext>
            </a:extLst>
          </p:cNvPr>
          <p:cNvPicPr>
            <a:picLocks noGrp="1" noChangeAspect="1"/>
          </p:cNvPicPr>
          <p:nvPr>
            <p:ph idx="1"/>
          </p:nvPr>
        </p:nvPicPr>
        <p:blipFill>
          <a:blip r:embed="rId4"/>
          <a:stretch>
            <a:fillRect/>
          </a:stretch>
        </p:blipFill>
        <p:spPr>
          <a:xfrm>
            <a:off x="4788024" y="2852936"/>
            <a:ext cx="3944682" cy="2304256"/>
          </a:xfrm>
          <a:prstGeom prst="rect">
            <a:avLst/>
          </a:prstGeom>
        </p:spPr>
      </p:pic>
      <p:pic>
        <p:nvPicPr>
          <p:cNvPr id="5" name="Picture 4">
            <a:extLst>
              <a:ext uri="{FF2B5EF4-FFF2-40B4-BE49-F238E27FC236}">
                <a16:creationId xmlns:a16="http://schemas.microsoft.com/office/drawing/2014/main" id="{3B39968F-7970-4AD9-811E-5F528220E579}"/>
              </a:ext>
            </a:extLst>
          </p:cNvPr>
          <p:cNvPicPr>
            <a:picLocks noChangeAspect="1"/>
          </p:cNvPicPr>
          <p:nvPr/>
        </p:nvPicPr>
        <p:blipFill>
          <a:blip r:embed="rId5"/>
          <a:stretch>
            <a:fillRect/>
          </a:stretch>
        </p:blipFill>
        <p:spPr>
          <a:xfrm>
            <a:off x="263015" y="2492896"/>
            <a:ext cx="4205296" cy="3085705"/>
          </a:xfrm>
          <a:prstGeom prst="rect">
            <a:avLst/>
          </a:prstGeom>
        </p:spPr>
      </p:pic>
    </p:spTree>
    <p:extLst>
      <p:ext uri="{BB962C8B-B14F-4D97-AF65-F5344CB8AC3E}">
        <p14:creationId xmlns:p14="http://schemas.microsoft.com/office/powerpoint/2010/main" val="31607632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15F37-1617-4C41-BB04-E558BDD07384}"/>
              </a:ext>
            </a:extLst>
          </p:cNvPr>
          <p:cNvSpPr>
            <a:spLocks noGrp="1"/>
          </p:cNvSpPr>
          <p:nvPr>
            <p:ph type="title"/>
          </p:nvPr>
        </p:nvSpPr>
        <p:spPr>
          <a:xfrm>
            <a:off x="1043608" y="-171400"/>
            <a:ext cx="7543800" cy="1450757"/>
          </a:xfrm>
        </p:spPr>
        <p:txBody>
          <a:bodyPr/>
          <a:lstStyle/>
          <a:p>
            <a:r>
              <a:rPr lang="en-GB" dirty="0">
                <a:latin typeface="Twinkl Cursive Looped" panose="02000000000000000000" pitchFamily="2" charset="0"/>
              </a:rPr>
              <a:t>Rewards and Celebrations </a:t>
            </a:r>
          </a:p>
        </p:txBody>
      </p:sp>
      <p:sp>
        <p:nvSpPr>
          <p:cNvPr id="3" name="Content Placeholder 2">
            <a:extLst>
              <a:ext uri="{FF2B5EF4-FFF2-40B4-BE49-F238E27FC236}">
                <a16:creationId xmlns:a16="http://schemas.microsoft.com/office/drawing/2014/main" id="{71A31DD5-007B-4473-A829-987682C23E89}"/>
              </a:ext>
            </a:extLst>
          </p:cNvPr>
          <p:cNvSpPr>
            <a:spLocks noGrp="1"/>
          </p:cNvSpPr>
          <p:nvPr>
            <p:ph idx="1"/>
          </p:nvPr>
        </p:nvSpPr>
        <p:spPr>
          <a:xfrm>
            <a:off x="827584" y="1844824"/>
            <a:ext cx="7344816" cy="4248472"/>
          </a:xfrm>
        </p:spPr>
        <p:txBody>
          <a:bodyPr>
            <a:normAutofit/>
          </a:bodyPr>
          <a:lstStyle/>
          <a:p>
            <a:r>
              <a:rPr lang="en-GB" b="1" dirty="0">
                <a:solidFill>
                  <a:schemeClr val="tx1"/>
                </a:solidFill>
                <a:latin typeface="Twinkl Cursive Unlooped Thin" panose="02000000000000000000" pitchFamily="2" charset="0"/>
              </a:rPr>
              <a:t>Daily: </a:t>
            </a:r>
            <a:r>
              <a:rPr lang="en-GB" dirty="0">
                <a:solidFill>
                  <a:schemeClr val="tx1"/>
                </a:solidFill>
                <a:latin typeface="Twinkl Cursive Unlooped Thin" panose="02000000000000000000" pitchFamily="2" charset="0"/>
              </a:rPr>
              <a:t>Verbal praise, celebration of work in class, stickers, sent to partner year group teacher/Phase Leader, raffle ticket reward (drawn at end of week)</a:t>
            </a:r>
          </a:p>
          <a:p>
            <a:r>
              <a:rPr lang="en-GB" b="1" dirty="0">
                <a:solidFill>
                  <a:schemeClr val="tx1"/>
                </a:solidFill>
                <a:latin typeface="Twinkl Cursive Unlooped Thin" panose="02000000000000000000" pitchFamily="2" charset="0"/>
              </a:rPr>
              <a:t>Weekly: </a:t>
            </a:r>
            <a:r>
              <a:rPr lang="en-GB" dirty="0">
                <a:solidFill>
                  <a:schemeClr val="tx1"/>
                </a:solidFill>
                <a:latin typeface="Twinkl Cursive Unlooped Thin" panose="02000000000000000000" pitchFamily="2" charset="0"/>
              </a:rPr>
              <a:t>Phase Leader sticker, email to parents, Hot Chocolate Friday with Phase Leader, raffle ticket draw, Celebration Assembly (Well Done)</a:t>
            </a:r>
          </a:p>
          <a:p>
            <a:r>
              <a:rPr lang="en-GB" b="1" dirty="0">
                <a:solidFill>
                  <a:schemeClr val="tx1"/>
                </a:solidFill>
                <a:latin typeface="Twinkl Cursive Unlooped Thin" panose="02000000000000000000" pitchFamily="2" charset="0"/>
              </a:rPr>
              <a:t>Half-termly: </a:t>
            </a:r>
            <a:r>
              <a:rPr lang="en-GB" dirty="0">
                <a:solidFill>
                  <a:schemeClr val="tx1"/>
                </a:solidFill>
                <a:latin typeface="Twinkl Cursive Unlooped Thin" panose="02000000000000000000" pitchFamily="2" charset="0"/>
              </a:rPr>
              <a:t>Postcards home from Headteacher, Reward Afternoon, a golden band to wear</a:t>
            </a:r>
          </a:p>
          <a:p>
            <a:r>
              <a:rPr lang="en-GB" b="1" dirty="0">
                <a:solidFill>
                  <a:schemeClr val="tx1"/>
                </a:solidFill>
                <a:latin typeface="Twinkl Cursive Unlooped Thin" panose="02000000000000000000" pitchFamily="2" charset="0"/>
              </a:rPr>
              <a:t>Termly:  </a:t>
            </a:r>
            <a:r>
              <a:rPr lang="en-GB" dirty="0">
                <a:solidFill>
                  <a:schemeClr val="tx1"/>
                </a:solidFill>
                <a:latin typeface="Twinkl Cursive Unlooped Thin" panose="02000000000000000000" pitchFamily="2" charset="0"/>
              </a:rPr>
              <a:t>Award Assembly, Reward Day</a:t>
            </a:r>
          </a:p>
          <a:p>
            <a:endParaRPr lang="en-GB" dirty="0"/>
          </a:p>
        </p:txBody>
      </p:sp>
      <p:pic>
        <p:nvPicPr>
          <p:cNvPr id="4" name="Picture 3">
            <a:extLst>
              <a:ext uri="{FF2B5EF4-FFF2-40B4-BE49-F238E27FC236}">
                <a16:creationId xmlns:a16="http://schemas.microsoft.com/office/drawing/2014/main" id="{46FAB735-0281-47B2-B122-0AA0431614D7}"/>
              </a:ext>
            </a:extLst>
          </p:cNvPr>
          <p:cNvPicPr>
            <a:picLocks noChangeAspect="1"/>
          </p:cNvPicPr>
          <p:nvPr/>
        </p:nvPicPr>
        <p:blipFill>
          <a:blip r:embed="rId3"/>
          <a:stretch>
            <a:fillRect/>
          </a:stretch>
        </p:blipFill>
        <p:spPr>
          <a:xfrm>
            <a:off x="8268816" y="88205"/>
            <a:ext cx="780356" cy="780356"/>
          </a:xfrm>
          <a:prstGeom prst="rect">
            <a:avLst/>
          </a:prstGeom>
        </p:spPr>
      </p:pic>
    </p:spTree>
    <p:extLst>
      <p:ext uri="{BB962C8B-B14F-4D97-AF65-F5344CB8AC3E}">
        <p14:creationId xmlns:p14="http://schemas.microsoft.com/office/powerpoint/2010/main" val="24472641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 y="274638"/>
            <a:ext cx="7931224" cy="1143000"/>
          </a:xfrm>
        </p:spPr>
        <p:txBody>
          <a:bodyPr>
            <a:normAutofit/>
          </a:bodyPr>
          <a:lstStyle/>
          <a:p>
            <a:pPr algn="ctr"/>
            <a:r>
              <a:rPr lang="en-GB" sz="4000" dirty="0">
                <a:latin typeface="Twinkl Cursive Looped" panose="02000000000000000000" pitchFamily="2" charset="0"/>
                <a:cs typeface="Arial" panose="020B0604020202020204" pitchFamily="34" charset="0"/>
              </a:rPr>
              <a:t>Parent Code of Conduct </a:t>
            </a:r>
          </a:p>
        </p:txBody>
      </p:sp>
      <p:pic>
        <p:nvPicPr>
          <p:cNvPr id="3" name="Picture 2">
            <a:extLst>
              <a:ext uri="{FF2B5EF4-FFF2-40B4-BE49-F238E27FC236}">
                <a16:creationId xmlns:a16="http://schemas.microsoft.com/office/drawing/2014/main" id="{0B1B6B9E-FC99-4FD0-896A-2D0BCF3D16B9}"/>
              </a:ext>
            </a:extLst>
          </p:cNvPr>
          <p:cNvPicPr>
            <a:picLocks noChangeAspect="1"/>
          </p:cNvPicPr>
          <p:nvPr/>
        </p:nvPicPr>
        <p:blipFill>
          <a:blip r:embed="rId3"/>
          <a:stretch>
            <a:fillRect/>
          </a:stretch>
        </p:blipFill>
        <p:spPr>
          <a:xfrm>
            <a:off x="8268816" y="88205"/>
            <a:ext cx="780356" cy="780356"/>
          </a:xfrm>
          <a:prstGeom prst="rect">
            <a:avLst/>
          </a:prstGeom>
        </p:spPr>
      </p:pic>
      <p:sp>
        <p:nvSpPr>
          <p:cNvPr id="4" name="Rectangle 3">
            <a:extLst>
              <a:ext uri="{FF2B5EF4-FFF2-40B4-BE49-F238E27FC236}">
                <a16:creationId xmlns:a16="http://schemas.microsoft.com/office/drawing/2014/main" id="{4786C62E-1CA6-46FB-A032-9E8ED322BD0E}"/>
              </a:ext>
            </a:extLst>
          </p:cNvPr>
          <p:cNvSpPr/>
          <p:nvPr/>
        </p:nvSpPr>
        <p:spPr>
          <a:xfrm>
            <a:off x="241176" y="2060848"/>
            <a:ext cx="5626968" cy="39604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Twinkl Cursive Unlooped Thin" panose="02000000000000000000" pitchFamily="2" charset="0"/>
              </a:rPr>
              <a:t>At </a:t>
            </a:r>
            <a:r>
              <a:rPr lang="en-GB" dirty="0" err="1">
                <a:latin typeface="Twinkl Cursive Unlooped Thin" panose="02000000000000000000" pitchFamily="2" charset="0"/>
              </a:rPr>
              <a:t>Barnfields</a:t>
            </a:r>
            <a:r>
              <a:rPr lang="en-GB" dirty="0">
                <a:latin typeface="Twinkl Cursive Unlooped Thin" panose="02000000000000000000" pitchFamily="2" charset="0"/>
              </a:rPr>
              <a:t>, we strongly believe that a positive and honest relationship between home and school is essential to your child’s education. </a:t>
            </a:r>
          </a:p>
          <a:p>
            <a:pPr algn="ctr"/>
            <a:endParaRPr lang="en-GB" dirty="0">
              <a:latin typeface="Twinkl Cursive Unlooped Thin" panose="02000000000000000000" pitchFamily="2" charset="0"/>
            </a:endParaRPr>
          </a:p>
          <a:p>
            <a:pPr algn="ctr"/>
            <a:r>
              <a:rPr lang="en-GB" dirty="0">
                <a:latin typeface="Twinkl Cursive Unlooped Thin" panose="02000000000000000000" pitchFamily="2" charset="0"/>
              </a:rPr>
              <a:t>This year, we have created a Parent Code of Conduct, which clearly outlines what we will strive to provide for you and what we expect in return. Please take a copy to read, agree to, and sign before returning it to the school as soon as possible. Kindly note that this agreement only needs to be signed once during your child’s time at </a:t>
            </a:r>
            <a:r>
              <a:rPr lang="en-GB" dirty="0" err="1">
                <a:latin typeface="Twinkl Cursive Unlooped Thin" panose="02000000000000000000" pitchFamily="2" charset="0"/>
              </a:rPr>
              <a:t>Barnfields</a:t>
            </a:r>
            <a:r>
              <a:rPr lang="en-GB" dirty="0">
                <a:latin typeface="Twinkl Cursive Unlooped Thin" panose="02000000000000000000" pitchFamily="2" charset="0"/>
              </a:rPr>
              <a:t>.</a:t>
            </a:r>
          </a:p>
          <a:p>
            <a:pPr algn="ctr"/>
            <a:endParaRPr lang="en-GB" dirty="0">
              <a:latin typeface="Twinkl Cursive Unlooped Thin" panose="02000000000000000000" pitchFamily="2" charset="0"/>
            </a:endParaRPr>
          </a:p>
          <a:p>
            <a:pPr algn="ctr"/>
            <a:r>
              <a:rPr lang="en-GB" b="1" dirty="0">
                <a:latin typeface="Twinkl Cursive Unlooped Thin" panose="02000000000000000000" pitchFamily="2" charset="0"/>
              </a:rPr>
              <a:t>This will be sent out in September by the school office.</a:t>
            </a:r>
          </a:p>
        </p:txBody>
      </p:sp>
      <p:pic>
        <p:nvPicPr>
          <p:cNvPr id="5" name="Picture 4">
            <a:extLst>
              <a:ext uri="{FF2B5EF4-FFF2-40B4-BE49-F238E27FC236}">
                <a16:creationId xmlns:a16="http://schemas.microsoft.com/office/drawing/2014/main" id="{CA027F1D-D93C-43FA-BD95-A37C7B8FF34D}"/>
              </a:ext>
            </a:extLst>
          </p:cNvPr>
          <p:cNvPicPr>
            <a:picLocks noChangeAspect="1"/>
          </p:cNvPicPr>
          <p:nvPr/>
        </p:nvPicPr>
        <p:blipFill>
          <a:blip r:embed="rId4"/>
          <a:stretch>
            <a:fillRect/>
          </a:stretch>
        </p:blipFill>
        <p:spPr>
          <a:xfrm>
            <a:off x="6026704" y="1844824"/>
            <a:ext cx="2998737" cy="4320480"/>
          </a:xfrm>
          <a:prstGeom prst="rect">
            <a:avLst/>
          </a:prstGeom>
        </p:spPr>
      </p:pic>
    </p:spTree>
    <p:extLst>
      <p:ext uri="{BB962C8B-B14F-4D97-AF65-F5344CB8AC3E}">
        <p14:creationId xmlns:p14="http://schemas.microsoft.com/office/powerpoint/2010/main" val="42464495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 y="274638"/>
            <a:ext cx="7931224" cy="1143000"/>
          </a:xfrm>
        </p:spPr>
        <p:txBody>
          <a:bodyPr>
            <a:normAutofit fontScale="90000"/>
          </a:bodyPr>
          <a:lstStyle/>
          <a:p>
            <a:pPr algn="ctr"/>
            <a:r>
              <a:rPr lang="en-GB" sz="4000" dirty="0">
                <a:latin typeface="Twinkl Cursive Looped" panose="02000000000000000000" pitchFamily="2" charset="0"/>
                <a:cs typeface="Arial" panose="020B0604020202020204" pitchFamily="34" charset="0"/>
              </a:rPr>
              <a:t>Books, Images and Videos Parental Consent </a:t>
            </a:r>
          </a:p>
        </p:txBody>
      </p:sp>
      <p:pic>
        <p:nvPicPr>
          <p:cNvPr id="3" name="Picture 2">
            <a:extLst>
              <a:ext uri="{FF2B5EF4-FFF2-40B4-BE49-F238E27FC236}">
                <a16:creationId xmlns:a16="http://schemas.microsoft.com/office/drawing/2014/main" id="{0B1B6B9E-FC99-4FD0-896A-2D0BCF3D16B9}"/>
              </a:ext>
            </a:extLst>
          </p:cNvPr>
          <p:cNvPicPr>
            <a:picLocks noChangeAspect="1"/>
          </p:cNvPicPr>
          <p:nvPr/>
        </p:nvPicPr>
        <p:blipFill>
          <a:blip r:embed="rId3"/>
          <a:stretch>
            <a:fillRect/>
          </a:stretch>
        </p:blipFill>
        <p:spPr>
          <a:xfrm>
            <a:off x="8268816" y="88205"/>
            <a:ext cx="780356" cy="780356"/>
          </a:xfrm>
          <a:prstGeom prst="rect">
            <a:avLst/>
          </a:prstGeom>
        </p:spPr>
      </p:pic>
      <p:sp>
        <p:nvSpPr>
          <p:cNvPr id="5" name="Rectangle 4">
            <a:extLst>
              <a:ext uri="{FF2B5EF4-FFF2-40B4-BE49-F238E27FC236}">
                <a16:creationId xmlns:a16="http://schemas.microsoft.com/office/drawing/2014/main" id="{BBC71C91-7A14-454F-A3D6-3446C9DE86B4}"/>
              </a:ext>
            </a:extLst>
          </p:cNvPr>
          <p:cNvSpPr/>
          <p:nvPr/>
        </p:nvSpPr>
        <p:spPr>
          <a:xfrm>
            <a:off x="246348" y="1700808"/>
            <a:ext cx="8651304" cy="4708981"/>
          </a:xfrm>
          <a:prstGeom prst="rect">
            <a:avLst/>
          </a:prstGeom>
        </p:spPr>
        <p:txBody>
          <a:bodyPr wrap="square">
            <a:spAutoFit/>
          </a:bodyPr>
          <a:lstStyle/>
          <a:p>
            <a:r>
              <a:rPr lang="en-GB" sz="2000" dirty="0">
                <a:latin typeface="Twinkl Cursive Unlooped Thin" panose="02000000000000000000" pitchFamily="2" charset="0"/>
              </a:rPr>
              <a:t>Working together is central to our teaching and learning approach.</a:t>
            </a:r>
          </a:p>
          <a:p>
            <a:endParaRPr lang="en-GB" sz="2000" dirty="0">
              <a:latin typeface="Twinkl Cursive Unlooped Thin" panose="02000000000000000000" pitchFamily="2" charset="0"/>
            </a:endParaRPr>
          </a:p>
          <a:p>
            <a:r>
              <a:rPr lang="en-GB" sz="2000" dirty="0">
                <a:latin typeface="Twinkl Cursive Unlooped Thin" panose="02000000000000000000" pitchFamily="2" charset="0"/>
              </a:rPr>
              <a:t>We proudly share images of children engaged in group activities and learning experiences.  At the end of the year, we would love to celebrate your child's progress by sending some books home. Please note, permission is required for this.  </a:t>
            </a:r>
          </a:p>
          <a:p>
            <a:endParaRPr lang="en-GB" sz="2000" dirty="0">
              <a:latin typeface="Twinkl Cursive Unlooped Thin" panose="02000000000000000000" pitchFamily="2" charset="0"/>
            </a:endParaRPr>
          </a:p>
          <a:p>
            <a:r>
              <a:rPr lang="en-GB" sz="2000" dirty="0">
                <a:latin typeface="Twinkl Cursive Unlooped Thin" panose="02000000000000000000" pitchFamily="2" charset="0"/>
              </a:rPr>
              <a:t>Other photo and video permissions (such as for social media or the school website) are optional. </a:t>
            </a:r>
          </a:p>
          <a:p>
            <a:endParaRPr lang="en-GB" sz="2000" dirty="0">
              <a:latin typeface="Twinkl Cursive Unlooped Thin" panose="02000000000000000000" pitchFamily="2" charset="0"/>
            </a:endParaRPr>
          </a:p>
          <a:p>
            <a:r>
              <a:rPr lang="en-GB" sz="2000" dirty="0">
                <a:latin typeface="Twinkl Cursive Unlooped Thin" panose="02000000000000000000" pitchFamily="2" charset="0"/>
              </a:rPr>
              <a:t>We are always careful about what we share, why, and how we share images. We also need permission before taking group photographs. </a:t>
            </a:r>
          </a:p>
          <a:p>
            <a:endParaRPr lang="en-GB" sz="2000" dirty="0">
              <a:latin typeface="Twinkl Cursive Unlooped Thin" panose="02000000000000000000" pitchFamily="2" charset="0"/>
            </a:endParaRPr>
          </a:p>
          <a:p>
            <a:r>
              <a:rPr lang="en-GB" sz="2000" b="1" dirty="0">
                <a:latin typeface="Twinkl Cursive Unlooped Thin" panose="02000000000000000000" pitchFamily="2" charset="0"/>
              </a:rPr>
              <a:t>If you wish to update your child’s permission settings, please contact the school office staff.</a:t>
            </a:r>
          </a:p>
        </p:txBody>
      </p:sp>
    </p:spTree>
    <p:extLst>
      <p:ext uri="{BB962C8B-B14F-4D97-AF65-F5344CB8AC3E}">
        <p14:creationId xmlns:p14="http://schemas.microsoft.com/office/powerpoint/2010/main" val="33770941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 y="274638"/>
            <a:ext cx="7931224" cy="1143000"/>
          </a:xfrm>
        </p:spPr>
        <p:txBody>
          <a:bodyPr>
            <a:normAutofit/>
          </a:bodyPr>
          <a:lstStyle/>
          <a:p>
            <a:pPr algn="ctr"/>
            <a:r>
              <a:rPr lang="en-GB" sz="4000" dirty="0">
                <a:latin typeface="Twinkl Cursive Looped" panose="02000000000000000000" pitchFamily="2" charset="0"/>
                <a:cs typeface="Arial" panose="020B0604020202020204" pitchFamily="34" charset="0"/>
              </a:rPr>
              <a:t>Year Group Timetable</a:t>
            </a:r>
          </a:p>
        </p:txBody>
      </p:sp>
      <p:pic>
        <p:nvPicPr>
          <p:cNvPr id="3" name="Picture 2">
            <a:extLst>
              <a:ext uri="{FF2B5EF4-FFF2-40B4-BE49-F238E27FC236}">
                <a16:creationId xmlns:a16="http://schemas.microsoft.com/office/drawing/2014/main" id="{0B1B6B9E-FC99-4FD0-896A-2D0BCF3D16B9}"/>
              </a:ext>
            </a:extLst>
          </p:cNvPr>
          <p:cNvPicPr>
            <a:picLocks noChangeAspect="1"/>
          </p:cNvPicPr>
          <p:nvPr/>
        </p:nvPicPr>
        <p:blipFill>
          <a:blip r:embed="rId3"/>
          <a:stretch>
            <a:fillRect/>
          </a:stretch>
        </p:blipFill>
        <p:spPr>
          <a:xfrm>
            <a:off x="8268816" y="88205"/>
            <a:ext cx="780356" cy="780356"/>
          </a:xfrm>
          <a:prstGeom prst="rect">
            <a:avLst/>
          </a:prstGeom>
        </p:spPr>
      </p:pic>
      <p:sp>
        <p:nvSpPr>
          <p:cNvPr id="5" name="Rectangle 4">
            <a:extLst>
              <a:ext uri="{FF2B5EF4-FFF2-40B4-BE49-F238E27FC236}">
                <a16:creationId xmlns:a16="http://schemas.microsoft.com/office/drawing/2014/main" id="{BBC71C91-7A14-454F-A3D6-3446C9DE86B4}"/>
              </a:ext>
            </a:extLst>
          </p:cNvPr>
          <p:cNvSpPr/>
          <p:nvPr/>
        </p:nvSpPr>
        <p:spPr>
          <a:xfrm>
            <a:off x="590448" y="1916832"/>
            <a:ext cx="8003232" cy="4493538"/>
          </a:xfrm>
          <a:prstGeom prst="rect">
            <a:avLst/>
          </a:prstGeom>
        </p:spPr>
        <p:txBody>
          <a:bodyPr wrap="square">
            <a:spAutoFit/>
          </a:bodyPr>
          <a:lstStyle/>
          <a:p>
            <a:r>
              <a:rPr lang="en-GB" b="1" dirty="0">
                <a:latin typeface="Twinkl Cursive Unlooped Thin" panose="02000000000000000000" pitchFamily="2" charset="0"/>
              </a:rPr>
              <a:t>Typical Mornings: </a:t>
            </a:r>
          </a:p>
          <a:p>
            <a:r>
              <a:rPr lang="en-GB" dirty="0">
                <a:latin typeface="Twinkl Cursive Unlooped Thin" panose="02000000000000000000" pitchFamily="2" charset="0"/>
              </a:rPr>
              <a:t>Core subjects: Reading, Writing, Spelling and Mathematics </a:t>
            </a:r>
          </a:p>
          <a:p>
            <a:endParaRPr lang="en-GB" dirty="0">
              <a:highlight>
                <a:srgbClr val="FFFF00"/>
              </a:highlight>
              <a:latin typeface="Twinkl Cursive Unlooped Thin" panose="02000000000000000000" pitchFamily="2" charset="0"/>
            </a:endParaRPr>
          </a:p>
          <a:p>
            <a:r>
              <a:rPr lang="en-GB" b="1" dirty="0">
                <a:latin typeface="Twinkl Cursive Unlooped Thin" panose="02000000000000000000" pitchFamily="2" charset="0"/>
              </a:rPr>
              <a:t>Typical Afternoons: </a:t>
            </a:r>
          </a:p>
          <a:p>
            <a:r>
              <a:rPr lang="en-GB" dirty="0">
                <a:latin typeface="Twinkl Cursive Unlooped Thin" panose="02000000000000000000" pitchFamily="2" charset="0"/>
              </a:rPr>
              <a:t>Science (Core Subject), Geography, History, Art, Design &amp; Technology, Computing, PSHE, PE and RE, Music, French and other wider curriculum related activities. </a:t>
            </a:r>
          </a:p>
          <a:p>
            <a:endParaRPr lang="en-GB" dirty="0">
              <a:highlight>
                <a:srgbClr val="FFFF00"/>
              </a:highlight>
              <a:latin typeface="Twinkl Cursive Unlooped Thin" panose="02000000000000000000" pitchFamily="2" charset="0"/>
            </a:endParaRPr>
          </a:p>
          <a:p>
            <a:r>
              <a:rPr lang="en-GB" dirty="0">
                <a:latin typeface="Twinkl Cursive Unlooped Thin" panose="02000000000000000000" pitchFamily="2" charset="0"/>
              </a:rPr>
              <a:t>All children will begin the afternoon with reading time or time to improve mathematical fluency.</a:t>
            </a:r>
          </a:p>
          <a:p>
            <a:endParaRPr lang="en-GB" dirty="0">
              <a:highlight>
                <a:srgbClr val="FFFF00"/>
              </a:highlight>
              <a:latin typeface="Twinkl Cursive Unlooped Thin" panose="02000000000000000000" pitchFamily="2" charset="0"/>
            </a:endParaRPr>
          </a:p>
          <a:p>
            <a:r>
              <a:rPr lang="en-GB" dirty="0">
                <a:latin typeface="Twinkl Cursive Unlooped Thin" panose="02000000000000000000" pitchFamily="2" charset="0"/>
              </a:rPr>
              <a:t>PE days: To be confirmed in September. </a:t>
            </a:r>
          </a:p>
          <a:p>
            <a:endParaRPr lang="en-GB" dirty="0">
              <a:latin typeface="Twinkl Cursive Unlooped Thin" panose="02000000000000000000" pitchFamily="2" charset="0"/>
            </a:endParaRPr>
          </a:p>
          <a:p>
            <a:r>
              <a:rPr lang="en-GB" dirty="0">
                <a:latin typeface="Twinkl Cursive Unlooped Thin" panose="02000000000000000000" pitchFamily="2" charset="0"/>
              </a:rPr>
              <a:t>PE: </a:t>
            </a:r>
            <a:r>
              <a:rPr lang="en-GB" b="1" dirty="0">
                <a:latin typeface="Twinkl Cursive Unlooped Thin" panose="02000000000000000000" pitchFamily="2" charset="0"/>
              </a:rPr>
              <a:t>Children must be able to remove earrings by themselves. Plasters are not permitted. </a:t>
            </a:r>
          </a:p>
          <a:p>
            <a:endParaRPr lang="en-GB" sz="1600" dirty="0">
              <a:latin typeface="Twinkl Cursive Looped" panose="02000000000000000000" pitchFamily="2" charset="0"/>
            </a:endParaRPr>
          </a:p>
        </p:txBody>
      </p:sp>
    </p:spTree>
    <p:extLst>
      <p:ext uri="{BB962C8B-B14F-4D97-AF65-F5344CB8AC3E}">
        <p14:creationId xmlns:p14="http://schemas.microsoft.com/office/powerpoint/2010/main" val="32918870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 y="274638"/>
            <a:ext cx="8579296" cy="1143000"/>
          </a:xfrm>
        </p:spPr>
        <p:txBody>
          <a:bodyPr/>
          <a:lstStyle/>
          <a:p>
            <a:pPr algn="ctr"/>
            <a:r>
              <a:rPr lang="en-GB" dirty="0">
                <a:latin typeface="Twinkl Cursive Looped" panose="02000000000000000000" pitchFamily="2" charset="0"/>
                <a:cs typeface="Arial" panose="020B0604020202020204" pitchFamily="34" charset="0"/>
              </a:rPr>
              <a:t>Curriculum Intention</a:t>
            </a:r>
          </a:p>
        </p:txBody>
      </p:sp>
      <p:sp>
        <p:nvSpPr>
          <p:cNvPr id="3" name="Content Placeholder 2"/>
          <p:cNvSpPr>
            <a:spLocks noGrp="1"/>
          </p:cNvSpPr>
          <p:nvPr>
            <p:ph idx="1"/>
          </p:nvPr>
        </p:nvSpPr>
        <p:spPr>
          <a:xfrm>
            <a:off x="241176" y="1845734"/>
            <a:ext cx="8651303" cy="4535594"/>
          </a:xfrm>
        </p:spPr>
        <p:txBody>
          <a:bodyPr>
            <a:normAutofit lnSpcReduction="10000"/>
          </a:bodyPr>
          <a:lstStyle/>
          <a:p>
            <a:r>
              <a:rPr lang="en-GB" dirty="0">
                <a:solidFill>
                  <a:schemeClr val="tx1"/>
                </a:solidFill>
                <a:latin typeface="Twinkl Cursive Unlooped Thin" panose="02000000000000000000" pitchFamily="2" charset="0"/>
                <a:cs typeface="Arial" panose="020B0604020202020204" pitchFamily="34" charset="0"/>
              </a:rPr>
              <a:t>Our curriculum is underpinned by six key drivers: </a:t>
            </a:r>
            <a:r>
              <a:rPr lang="en-GB" i="1" dirty="0">
                <a:solidFill>
                  <a:schemeClr val="tx1"/>
                </a:solidFill>
                <a:latin typeface="Twinkl Cursive Unlooped Thin" panose="02000000000000000000" pitchFamily="2" charset="0"/>
                <a:cs typeface="Arial" panose="020B0604020202020204" pitchFamily="34" charset="0"/>
              </a:rPr>
              <a:t>ambition, values, knowledge, retrieval, relevance </a:t>
            </a:r>
            <a:r>
              <a:rPr lang="en-GB" dirty="0">
                <a:solidFill>
                  <a:schemeClr val="tx1"/>
                </a:solidFill>
                <a:latin typeface="Twinkl Cursive Unlooped Thin" panose="02000000000000000000" pitchFamily="2" charset="0"/>
                <a:cs typeface="Arial" panose="020B0604020202020204" pitchFamily="34" charset="0"/>
              </a:rPr>
              <a:t>and </a:t>
            </a:r>
            <a:r>
              <a:rPr lang="en-GB" i="1" dirty="0">
                <a:solidFill>
                  <a:schemeClr val="tx1"/>
                </a:solidFill>
                <a:latin typeface="Twinkl Cursive Unlooped Thin" panose="02000000000000000000" pitchFamily="2" charset="0"/>
                <a:cs typeface="Arial" panose="020B0604020202020204" pitchFamily="34" charset="0"/>
              </a:rPr>
              <a:t>enquiry</a:t>
            </a:r>
            <a:r>
              <a:rPr lang="en-GB" dirty="0">
                <a:solidFill>
                  <a:schemeClr val="tx1"/>
                </a:solidFill>
                <a:latin typeface="Twinkl Cursive Unlooped Thin" panose="02000000000000000000" pitchFamily="2" charset="0"/>
                <a:cs typeface="Arial" panose="020B0604020202020204" pitchFamily="34" charset="0"/>
              </a:rPr>
              <a:t>. These determine the direction and development in the work that we do. </a:t>
            </a:r>
          </a:p>
          <a:p>
            <a:r>
              <a:rPr lang="en-GB" dirty="0">
                <a:solidFill>
                  <a:schemeClr val="tx1"/>
                </a:solidFill>
                <a:latin typeface="Twinkl Cursive Unlooped Thin" panose="02000000000000000000" pitchFamily="2" charset="0"/>
                <a:cs typeface="Arial" panose="020B0604020202020204" pitchFamily="34" charset="0"/>
              </a:rPr>
              <a:t>We deliver a </a:t>
            </a:r>
            <a:r>
              <a:rPr lang="en-GB" b="1" dirty="0">
                <a:solidFill>
                  <a:schemeClr val="tx1"/>
                </a:solidFill>
                <a:latin typeface="Twinkl Cursive Unlooped Thin" panose="02000000000000000000" pitchFamily="2" charset="0"/>
                <a:cs typeface="Arial" panose="020B0604020202020204" pitchFamily="34" charset="0"/>
              </a:rPr>
              <a:t>knowledge-engaged curriculum </a:t>
            </a:r>
            <a:r>
              <a:rPr lang="en-GB" dirty="0">
                <a:solidFill>
                  <a:schemeClr val="tx1"/>
                </a:solidFill>
                <a:latin typeface="Twinkl Cursive Unlooped Thin" panose="02000000000000000000" pitchFamily="2" charset="0"/>
                <a:cs typeface="Arial" panose="020B0604020202020204" pitchFamily="34" charset="0"/>
              </a:rPr>
              <a:t>(we recognise that knowledge and skills are the two core components to learning). </a:t>
            </a:r>
          </a:p>
          <a:p>
            <a:r>
              <a:rPr lang="en-GB" dirty="0">
                <a:solidFill>
                  <a:schemeClr val="tx1"/>
                </a:solidFill>
                <a:latin typeface="Twinkl Cursive Unlooped Thin" panose="02000000000000000000" pitchFamily="2" charset="0"/>
                <a:cs typeface="Arial" panose="020B0604020202020204" pitchFamily="34" charset="0"/>
              </a:rPr>
              <a:t>Our curriculum encompasses the statutory requirements of the National Curriculum. </a:t>
            </a:r>
          </a:p>
          <a:p>
            <a:r>
              <a:rPr lang="en-GB" dirty="0">
                <a:solidFill>
                  <a:schemeClr val="tx1"/>
                </a:solidFill>
                <a:latin typeface="Twinkl Cursive Unlooped Thin" panose="02000000000000000000" pitchFamily="2" charset="0"/>
                <a:cs typeface="Arial" panose="020B0604020202020204" pitchFamily="34" charset="0"/>
              </a:rPr>
              <a:t>We offer a </a:t>
            </a:r>
            <a:r>
              <a:rPr lang="en-GB" b="1" dirty="0">
                <a:solidFill>
                  <a:schemeClr val="tx1"/>
                </a:solidFill>
                <a:latin typeface="Twinkl Cursive Unlooped Thin" panose="02000000000000000000" pitchFamily="2" charset="0"/>
                <a:cs typeface="Arial" panose="020B0604020202020204" pitchFamily="34" charset="0"/>
              </a:rPr>
              <a:t>broad and balanced curriculum </a:t>
            </a:r>
            <a:r>
              <a:rPr lang="en-GB" dirty="0">
                <a:solidFill>
                  <a:schemeClr val="tx1"/>
                </a:solidFill>
                <a:latin typeface="Twinkl Cursive Unlooped Thin" panose="02000000000000000000" pitchFamily="2" charset="0"/>
                <a:cs typeface="Arial" panose="020B0604020202020204" pitchFamily="34" charset="0"/>
              </a:rPr>
              <a:t>that values the discipline and importance of each subject (e.g. </a:t>
            </a:r>
            <a:r>
              <a:rPr lang="en-GB" i="1" dirty="0">
                <a:solidFill>
                  <a:schemeClr val="tx1"/>
                </a:solidFill>
                <a:latin typeface="Twinkl Cursive Unlooped Thin" panose="02000000000000000000" pitchFamily="2" charset="0"/>
                <a:cs typeface="Arial" panose="020B0604020202020204" pitchFamily="34" charset="0"/>
              </a:rPr>
              <a:t>true to discipline</a:t>
            </a:r>
            <a:r>
              <a:rPr lang="en-GB" dirty="0">
                <a:solidFill>
                  <a:schemeClr val="tx1"/>
                </a:solidFill>
                <a:latin typeface="Twinkl Cursive Unlooped Thin" panose="02000000000000000000" pitchFamily="2" charset="0"/>
                <a:cs typeface="Arial" panose="020B0604020202020204" pitchFamily="34" charset="0"/>
              </a:rPr>
              <a:t>). </a:t>
            </a:r>
          </a:p>
          <a:p>
            <a:r>
              <a:rPr lang="en-GB" b="1" dirty="0">
                <a:solidFill>
                  <a:schemeClr val="tx1"/>
                </a:solidFill>
                <a:latin typeface="Twinkl Cursive Unlooped Thin" panose="02000000000000000000" pitchFamily="2" charset="0"/>
                <a:cs typeface="Arial" panose="020B0604020202020204" pitchFamily="34" charset="0"/>
              </a:rPr>
              <a:t>Coherently planned and ambitious lesson sequences </a:t>
            </a:r>
            <a:r>
              <a:rPr lang="en-GB" dirty="0">
                <a:solidFill>
                  <a:schemeClr val="tx1"/>
                </a:solidFill>
                <a:latin typeface="Twinkl Cursive Unlooped Thin" panose="02000000000000000000" pitchFamily="2" charset="0"/>
                <a:cs typeface="Arial" panose="020B0604020202020204" pitchFamily="34" charset="0"/>
              </a:rPr>
              <a:t>ensure progression of knowledge and skills within the year and throughout the years. </a:t>
            </a:r>
          </a:p>
          <a:p>
            <a:r>
              <a:rPr lang="en-GB" dirty="0">
                <a:solidFill>
                  <a:schemeClr val="tx1"/>
                </a:solidFill>
                <a:latin typeface="Twinkl Cursive Unlooped Thin" panose="02000000000000000000" pitchFamily="2" charset="0"/>
                <a:cs typeface="Arial" panose="020B0604020202020204" pitchFamily="34" charset="0"/>
              </a:rPr>
              <a:t>We understand that children learn and progress at different rates. We ensure that the curriculum is taught at the appropriate level and challenge for the stage of the child's development. </a:t>
            </a:r>
          </a:p>
          <a:p>
            <a:pPr marL="114300" indent="0">
              <a:buNone/>
            </a:pPr>
            <a:endParaRPr lang="en-GB"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B4CD7541-4B3F-45CB-8267-83C0E8F5F88E}"/>
              </a:ext>
            </a:extLst>
          </p:cNvPr>
          <p:cNvPicPr>
            <a:picLocks noChangeAspect="1"/>
          </p:cNvPicPr>
          <p:nvPr/>
        </p:nvPicPr>
        <p:blipFill>
          <a:blip r:embed="rId3"/>
          <a:stretch>
            <a:fillRect/>
          </a:stretch>
        </p:blipFill>
        <p:spPr>
          <a:xfrm>
            <a:off x="8338862" y="65782"/>
            <a:ext cx="780356" cy="780356"/>
          </a:xfrm>
          <a:prstGeom prst="rect">
            <a:avLst/>
          </a:prstGeom>
        </p:spPr>
      </p:pic>
    </p:spTree>
    <p:extLst>
      <p:ext uri="{BB962C8B-B14F-4D97-AF65-F5344CB8AC3E}">
        <p14:creationId xmlns:p14="http://schemas.microsoft.com/office/powerpoint/2010/main" val="36040228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822722"/>
            <a:ext cx="9111132" cy="418058"/>
          </a:xfrm>
        </p:spPr>
        <p:txBody>
          <a:bodyPr>
            <a:normAutofit fontScale="90000"/>
          </a:bodyPr>
          <a:lstStyle/>
          <a:p>
            <a:pPr algn="ctr"/>
            <a:r>
              <a:rPr lang="en-GB" dirty="0">
                <a:latin typeface="Twinkl Cursive Looped" panose="02000000000000000000" pitchFamily="2" charset="0"/>
                <a:cs typeface="Arial" panose="020B0604020202020204" pitchFamily="34" charset="0"/>
              </a:rPr>
              <a:t>Curriculum Outlines</a:t>
            </a:r>
          </a:p>
        </p:txBody>
      </p:sp>
      <p:pic>
        <p:nvPicPr>
          <p:cNvPr id="6" name="Picture 5">
            <a:extLst>
              <a:ext uri="{FF2B5EF4-FFF2-40B4-BE49-F238E27FC236}">
                <a16:creationId xmlns:a16="http://schemas.microsoft.com/office/drawing/2014/main" id="{511ACDCA-9DF5-40D8-B5F8-813C4B5262BD}"/>
              </a:ext>
            </a:extLst>
          </p:cNvPr>
          <p:cNvPicPr>
            <a:picLocks noChangeAspect="1"/>
          </p:cNvPicPr>
          <p:nvPr/>
        </p:nvPicPr>
        <p:blipFill>
          <a:blip r:embed="rId3"/>
          <a:stretch>
            <a:fillRect/>
          </a:stretch>
        </p:blipFill>
        <p:spPr>
          <a:xfrm>
            <a:off x="8330776" y="42366"/>
            <a:ext cx="780356" cy="780356"/>
          </a:xfrm>
          <a:prstGeom prst="rect">
            <a:avLst/>
          </a:prstGeom>
        </p:spPr>
      </p:pic>
      <p:pic>
        <p:nvPicPr>
          <p:cNvPr id="4" name="Picture 3">
            <a:extLst>
              <a:ext uri="{FF2B5EF4-FFF2-40B4-BE49-F238E27FC236}">
                <a16:creationId xmlns:a16="http://schemas.microsoft.com/office/drawing/2014/main" id="{144B2979-7312-4639-AD3E-36311C1F2935}"/>
              </a:ext>
            </a:extLst>
          </p:cNvPr>
          <p:cNvPicPr>
            <a:picLocks noChangeAspect="1"/>
          </p:cNvPicPr>
          <p:nvPr/>
        </p:nvPicPr>
        <p:blipFill>
          <a:blip r:embed="rId4"/>
          <a:stretch>
            <a:fillRect/>
          </a:stretch>
        </p:blipFill>
        <p:spPr>
          <a:xfrm>
            <a:off x="3383868" y="1792785"/>
            <a:ext cx="2376264" cy="1662178"/>
          </a:xfrm>
          <a:prstGeom prst="rect">
            <a:avLst/>
          </a:prstGeom>
        </p:spPr>
      </p:pic>
      <p:sp>
        <p:nvSpPr>
          <p:cNvPr id="5" name="Rectangle 4">
            <a:extLst>
              <a:ext uri="{FF2B5EF4-FFF2-40B4-BE49-F238E27FC236}">
                <a16:creationId xmlns:a16="http://schemas.microsoft.com/office/drawing/2014/main" id="{2F79DBD8-53A8-4FC8-83EF-ECA4375B23B6}"/>
              </a:ext>
            </a:extLst>
          </p:cNvPr>
          <p:cNvSpPr/>
          <p:nvPr/>
        </p:nvSpPr>
        <p:spPr>
          <a:xfrm>
            <a:off x="485801" y="3573016"/>
            <a:ext cx="8172398" cy="2585323"/>
          </a:xfrm>
          <a:prstGeom prst="rect">
            <a:avLst/>
          </a:prstGeom>
        </p:spPr>
        <p:txBody>
          <a:bodyPr wrap="square">
            <a:spAutoFit/>
          </a:bodyPr>
          <a:lstStyle/>
          <a:p>
            <a:pPr algn="ctr"/>
            <a:r>
              <a:rPr lang="en-GB" u="sng" dirty="0">
                <a:latin typeface="Twinkl Cursive Unlooped Thin" panose="02000000000000000000" pitchFamily="2" charset="0"/>
              </a:rPr>
              <a:t>Explore Our Curriculum Online</a:t>
            </a:r>
          </a:p>
          <a:p>
            <a:pPr algn="ctr"/>
            <a:r>
              <a:rPr lang="en-GB" dirty="0">
                <a:latin typeface="Twinkl Cursive Unlooped Thin" panose="02000000000000000000" pitchFamily="2" charset="0"/>
              </a:rPr>
              <a:t>We encourage you to visit our school website to find detailed information about the curriculum for your child’s year group.</a:t>
            </a:r>
          </a:p>
          <a:p>
            <a:pPr algn="ctr"/>
            <a:endParaRPr lang="en-GB" dirty="0">
              <a:latin typeface="Twinkl Cursive Unlooped Thin" panose="02000000000000000000" pitchFamily="2" charset="0"/>
            </a:endParaRPr>
          </a:p>
          <a:p>
            <a:pPr algn="ctr"/>
            <a:r>
              <a:rPr lang="en-GB" dirty="0">
                <a:latin typeface="Twinkl Cursive Unlooped Thin" panose="02000000000000000000" pitchFamily="2" charset="0"/>
              </a:rPr>
              <a:t>A wealth of curriculum mapping is available to support your understanding of what your child is learning.</a:t>
            </a:r>
          </a:p>
          <a:p>
            <a:pPr algn="ctr"/>
            <a:endParaRPr lang="en-GB" dirty="0">
              <a:latin typeface="Twinkl Cursive Unlooped Thin" panose="02000000000000000000" pitchFamily="2" charset="0"/>
            </a:endParaRPr>
          </a:p>
          <a:p>
            <a:pPr algn="ctr"/>
            <a:r>
              <a:rPr lang="en-GB" dirty="0">
                <a:latin typeface="Twinkl Cursive Unlooped Thin" panose="02000000000000000000" pitchFamily="2" charset="0"/>
              </a:rPr>
              <a:t>Curriculum maps will be refreshed and updated at the start of September – keep an eye out for the latest versions!</a:t>
            </a:r>
          </a:p>
        </p:txBody>
      </p:sp>
    </p:spTree>
    <p:extLst>
      <p:ext uri="{BB962C8B-B14F-4D97-AF65-F5344CB8AC3E}">
        <p14:creationId xmlns:p14="http://schemas.microsoft.com/office/powerpoint/2010/main" val="11247034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 y="274638"/>
            <a:ext cx="7931224" cy="1143000"/>
          </a:xfrm>
        </p:spPr>
        <p:txBody>
          <a:bodyPr>
            <a:normAutofit/>
          </a:bodyPr>
          <a:lstStyle/>
          <a:p>
            <a:pPr algn="ctr"/>
            <a:r>
              <a:rPr lang="en-GB" sz="4400" dirty="0">
                <a:latin typeface="Twinkl Cursive Looped" panose="02000000000000000000" pitchFamily="2" charset="0"/>
                <a:cs typeface="Arial" panose="020B0604020202020204" pitchFamily="34" charset="0"/>
              </a:rPr>
              <a:t>English Expectations: Reading</a:t>
            </a:r>
          </a:p>
        </p:txBody>
      </p:sp>
      <p:sp>
        <p:nvSpPr>
          <p:cNvPr id="3" name="Rectangle 2">
            <a:extLst>
              <a:ext uri="{FF2B5EF4-FFF2-40B4-BE49-F238E27FC236}">
                <a16:creationId xmlns:a16="http://schemas.microsoft.com/office/drawing/2014/main" id="{843EDBC5-B42B-4F35-A85D-3BCEC97FC6AC}"/>
              </a:ext>
            </a:extLst>
          </p:cNvPr>
          <p:cNvSpPr/>
          <p:nvPr/>
        </p:nvSpPr>
        <p:spPr>
          <a:xfrm>
            <a:off x="390860" y="1700808"/>
            <a:ext cx="8429612" cy="4619854"/>
          </a:xfrm>
          <a:prstGeom prst="rect">
            <a:avLst/>
          </a:prstGeom>
        </p:spPr>
        <p:txBody>
          <a:bodyPr wrap="square">
            <a:spAutoFit/>
          </a:bodyPr>
          <a:lstStyle/>
          <a:p>
            <a:pPr marL="285750" indent="-285750">
              <a:lnSpc>
                <a:spcPct val="150000"/>
              </a:lnSpc>
              <a:buFont typeface="Arial" panose="020B0604020202020204" pitchFamily="34" charset="0"/>
              <a:buChar char="•"/>
            </a:pPr>
            <a:r>
              <a:rPr lang="en-GB" dirty="0">
                <a:latin typeface="Twinkl Cursive Unlooped Thin" panose="02000000000000000000" pitchFamily="2" charset="0"/>
              </a:rPr>
              <a:t>By the end of Year 6, your child should be reading a </a:t>
            </a:r>
            <a:r>
              <a:rPr lang="en-GB" dirty="0">
                <a:solidFill>
                  <a:srgbClr val="FF0000"/>
                </a:solidFill>
                <a:latin typeface="Twinkl Cursive Unlooped Thin" panose="02000000000000000000" pitchFamily="2" charset="0"/>
              </a:rPr>
              <a:t>wide range of texts </a:t>
            </a:r>
            <a:r>
              <a:rPr lang="en-GB" dirty="0">
                <a:latin typeface="Twinkl Cursive Unlooped Thin" panose="02000000000000000000" pitchFamily="2" charset="0"/>
              </a:rPr>
              <a:t>confidently, including </a:t>
            </a:r>
            <a:r>
              <a:rPr lang="en-GB" dirty="0">
                <a:solidFill>
                  <a:srgbClr val="FF0000"/>
                </a:solidFill>
                <a:latin typeface="Twinkl Cursive Unlooped Thin" panose="02000000000000000000" pitchFamily="2" charset="0"/>
              </a:rPr>
              <a:t>fiction, non-fiction, poetry and plays</a:t>
            </a:r>
            <a:r>
              <a:rPr lang="en-GB" dirty="0">
                <a:latin typeface="Twinkl Cursive Unlooped Thin" panose="02000000000000000000" pitchFamily="2" charset="0"/>
              </a:rPr>
              <a:t>. </a:t>
            </a:r>
          </a:p>
          <a:p>
            <a:pPr marL="285750" indent="-285750">
              <a:lnSpc>
                <a:spcPct val="150000"/>
              </a:lnSpc>
              <a:buFont typeface="Arial" panose="020B0604020202020204" pitchFamily="34" charset="0"/>
              <a:buChar char="•"/>
            </a:pPr>
            <a:r>
              <a:rPr lang="en-GB" dirty="0">
                <a:latin typeface="Twinkl Cursive Unlooped Thin" panose="02000000000000000000" pitchFamily="2" charset="0"/>
              </a:rPr>
              <a:t>They should be able to </a:t>
            </a:r>
            <a:r>
              <a:rPr lang="en-GB" dirty="0">
                <a:solidFill>
                  <a:srgbClr val="FF0000"/>
                </a:solidFill>
                <a:latin typeface="Twinkl Cursive Unlooped Thin" panose="02000000000000000000" pitchFamily="2" charset="0"/>
              </a:rPr>
              <a:t>read fluently and aloud with expression</a:t>
            </a:r>
            <a:r>
              <a:rPr lang="en-GB" dirty="0">
                <a:latin typeface="Twinkl Cursive Unlooped Thin" panose="02000000000000000000" pitchFamily="2" charset="0"/>
              </a:rPr>
              <a:t>, understanding tricky words by using clues in the text. </a:t>
            </a:r>
          </a:p>
          <a:p>
            <a:pPr marL="285750" indent="-285750">
              <a:lnSpc>
                <a:spcPct val="150000"/>
              </a:lnSpc>
              <a:buFont typeface="Arial" panose="020B0604020202020204" pitchFamily="34" charset="0"/>
              <a:buChar char="•"/>
            </a:pPr>
            <a:r>
              <a:rPr lang="en-GB" dirty="0">
                <a:latin typeface="Twinkl Cursive Unlooped Thin" panose="02000000000000000000" pitchFamily="2" charset="0"/>
              </a:rPr>
              <a:t>Your child will be expected to </a:t>
            </a:r>
            <a:r>
              <a:rPr lang="en-GB" dirty="0">
                <a:solidFill>
                  <a:srgbClr val="FF0000"/>
                </a:solidFill>
                <a:latin typeface="Twinkl Cursive Unlooped Thin" panose="02000000000000000000" pitchFamily="2" charset="0"/>
              </a:rPr>
              <a:t>understand and explain </a:t>
            </a:r>
            <a:r>
              <a:rPr lang="en-GB" dirty="0">
                <a:latin typeface="Twinkl Cursive Unlooped Thin" panose="02000000000000000000" pitchFamily="2" charset="0"/>
              </a:rPr>
              <a:t>what they read, including picking out </a:t>
            </a:r>
            <a:r>
              <a:rPr lang="en-GB" dirty="0">
                <a:solidFill>
                  <a:srgbClr val="FF0000"/>
                </a:solidFill>
                <a:latin typeface="Twinkl Cursive Unlooped Thin" panose="02000000000000000000" pitchFamily="2" charset="0"/>
              </a:rPr>
              <a:t>key ideas, spotting themes, and making inferences. </a:t>
            </a:r>
          </a:p>
          <a:p>
            <a:pPr marL="285750" indent="-285750">
              <a:lnSpc>
                <a:spcPct val="150000"/>
              </a:lnSpc>
              <a:buFont typeface="Arial" panose="020B0604020202020204" pitchFamily="34" charset="0"/>
              <a:buChar char="•"/>
            </a:pPr>
            <a:r>
              <a:rPr lang="en-GB" dirty="0">
                <a:latin typeface="Twinkl Cursive Unlooped Thin" panose="02000000000000000000" pitchFamily="2" charset="0"/>
              </a:rPr>
              <a:t>They should be able to </a:t>
            </a:r>
            <a:r>
              <a:rPr lang="en-GB" dirty="0">
                <a:solidFill>
                  <a:srgbClr val="FF0000"/>
                </a:solidFill>
                <a:latin typeface="Twinkl Cursive Unlooped Thin" panose="02000000000000000000" pitchFamily="2" charset="0"/>
              </a:rPr>
              <a:t>justify their opinions with evidence from the text </a:t>
            </a:r>
            <a:r>
              <a:rPr lang="en-GB" dirty="0">
                <a:latin typeface="Twinkl Cursive Unlooped Thin" panose="02000000000000000000" pitchFamily="2" charset="0"/>
              </a:rPr>
              <a:t>and explain how </a:t>
            </a:r>
            <a:r>
              <a:rPr lang="en-GB" dirty="0">
                <a:solidFill>
                  <a:srgbClr val="FF0000"/>
                </a:solidFill>
                <a:latin typeface="Twinkl Cursive Unlooped Thin" panose="02000000000000000000" pitchFamily="2" charset="0"/>
              </a:rPr>
              <a:t>authors use language, layout and structure to create effects</a:t>
            </a:r>
            <a:r>
              <a:rPr lang="en-GB" dirty="0">
                <a:latin typeface="Twinkl Cursive Unlooped Thin" panose="02000000000000000000" pitchFamily="2" charset="0"/>
              </a:rPr>
              <a:t>.</a:t>
            </a:r>
          </a:p>
          <a:p>
            <a:pPr marL="285750" indent="-285750">
              <a:lnSpc>
                <a:spcPct val="150000"/>
              </a:lnSpc>
              <a:buFont typeface="Arial" panose="020B0604020202020204" pitchFamily="34" charset="0"/>
              <a:buChar char="•"/>
            </a:pPr>
            <a:r>
              <a:rPr lang="en-GB" dirty="0">
                <a:solidFill>
                  <a:srgbClr val="FF0000"/>
                </a:solidFill>
                <a:latin typeface="Twinkl Cursive Unlooped Thin" panose="02000000000000000000" pitchFamily="2" charset="0"/>
              </a:rPr>
              <a:t>Talking about books is also important</a:t>
            </a:r>
            <a:r>
              <a:rPr lang="en-GB" dirty="0">
                <a:latin typeface="Twinkl Cursive Unlooped Thin" panose="02000000000000000000" pitchFamily="2" charset="0"/>
              </a:rPr>
              <a:t> – they should confidently share their opinions, compare different authors, and discuss how stories or messages are similar or different across texts.</a:t>
            </a:r>
          </a:p>
        </p:txBody>
      </p:sp>
      <p:sp>
        <p:nvSpPr>
          <p:cNvPr id="5" name="Rectangle 4">
            <a:extLst>
              <a:ext uri="{FF2B5EF4-FFF2-40B4-BE49-F238E27FC236}">
                <a16:creationId xmlns:a16="http://schemas.microsoft.com/office/drawing/2014/main" id="{AB022952-75F7-4E13-8628-0A5B0F45C612}"/>
              </a:ext>
            </a:extLst>
          </p:cNvPr>
          <p:cNvSpPr/>
          <p:nvPr/>
        </p:nvSpPr>
        <p:spPr>
          <a:xfrm>
            <a:off x="-5184" y="6381328"/>
            <a:ext cx="9041680" cy="584775"/>
          </a:xfrm>
          <a:prstGeom prst="rect">
            <a:avLst/>
          </a:prstGeom>
        </p:spPr>
        <p:txBody>
          <a:bodyPr wrap="square">
            <a:spAutoFit/>
          </a:bodyPr>
          <a:lstStyle/>
          <a:p>
            <a:pPr algn="ctr"/>
            <a:r>
              <a:rPr lang="en-GB" sz="1600" b="1" dirty="0">
                <a:solidFill>
                  <a:schemeClr val="bg1"/>
                </a:solidFill>
                <a:latin typeface="Twinkl Cursive Unlooped Thin" panose="02000000000000000000" pitchFamily="2" charset="0"/>
              </a:rPr>
              <a:t>A big factor in this success is the school’s highly effective approach to teaching reading, OFSTED 2024</a:t>
            </a:r>
          </a:p>
        </p:txBody>
      </p:sp>
      <p:pic>
        <p:nvPicPr>
          <p:cNvPr id="6" name="Picture 5">
            <a:extLst>
              <a:ext uri="{FF2B5EF4-FFF2-40B4-BE49-F238E27FC236}">
                <a16:creationId xmlns:a16="http://schemas.microsoft.com/office/drawing/2014/main" id="{146528CD-8AA2-4959-BAC4-3E040C00AAFC}"/>
              </a:ext>
            </a:extLst>
          </p:cNvPr>
          <p:cNvPicPr>
            <a:picLocks noChangeAspect="1"/>
          </p:cNvPicPr>
          <p:nvPr/>
        </p:nvPicPr>
        <p:blipFill>
          <a:blip r:embed="rId3"/>
          <a:stretch>
            <a:fillRect/>
          </a:stretch>
        </p:blipFill>
        <p:spPr>
          <a:xfrm>
            <a:off x="8247508" y="138118"/>
            <a:ext cx="780356" cy="780356"/>
          </a:xfrm>
          <a:prstGeom prst="rect">
            <a:avLst/>
          </a:prstGeom>
        </p:spPr>
      </p:pic>
    </p:spTree>
    <p:extLst>
      <p:ext uri="{BB962C8B-B14F-4D97-AF65-F5344CB8AC3E}">
        <p14:creationId xmlns:p14="http://schemas.microsoft.com/office/powerpoint/2010/main" val="29931364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188640"/>
            <a:ext cx="8712968" cy="1143000"/>
          </a:xfrm>
        </p:spPr>
        <p:txBody>
          <a:bodyPr/>
          <a:lstStyle/>
          <a:p>
            <a:pPr algn="ctr"/>
            <a:r>
              <a:rPr lang="en-GB" dirty="0">
                <a:latin typeface="Twinkl Cursive Looped" panose="02000000000000000000" pitchFamily="2" charset="0"/>
                <a:cs typeface="Arial" panose="020B0604020202020204" pitchFamily="34" charset="0"/>
              </a:rPr>
              <a:t>Reading at Home</a:t>
            </a:r>
          </a:p>
        </p:txBody>
      </p:sp>
      <p:sp>
        <p:nvSpPr>
          <p:cNvPr id="3" name="Content Placeholder 2"/>
          <p:cNvSpPr>
            <a:spLocks noGrp="1"/>
          </p:cNvSpPr>
          <p:nvPr>
            <p:ph idx="1"/>
          </p:nvPr>
        </p:nvSpPr>
        <p:spPr>
          <a:xfrm>
            <a:off x="323528" y="1916832"/>
            <a:ext cx="8424936" cy="2520280"/>
          </a:xfrm>
        </p:spPr>
        <p:txBody>
          <a:bodyPr>
            <a:noAutofit/>
          </a:bodyPr>
          <a:lstStyle/>
          <a:p>
            <a:pPr marL="0" indent="0">
              <a:buNone/>
            </a:pPr>
            <a:r>
              <a:rPr lang="en-GB" sz="1800" dirty="0">
                <a:latin typeface="Twinkl Cursive Unlooped Thin" panose="02000000000000000000" pitchFamily="2" charset="0"/>
                <a:cs typeface="Arial" panose="020B0604020202020204" pitchFamily="34" charset="0"/>
              </a:rPr>
              <a:t>Reading is vital and </a:t>
            </a:r>
            <a:r>
              <a:rPr lang="en-GB" sz="1800" b="1" dirty="0">
                <a:latin typeface="Twinkl Cursive Unlooped Thin" panose="02000000000000000000" pitchFamily="2" charset="0"/>
                <a:cs typeface="Arial" panose="020B0604020202020204" pitchFamily="34" charset="0"/>
              </a:rPr>
              <a:t>proficient reading ability </a:t>
            </a:r>
            <a:r>
              <a:rPr lang="en-GB" sz="1800" dirty="0">
                <a:latin typeface="Twinkl Cursive Unlooped Thin" panose="02000000000000000000" pitchFamily="2" charset="0"/>
                <a:cs typeface="Arial" panose="020B0604020202020204" pitchFamily="34" charset="0"/>
              </a:rPr>
              <a:t>is strongly linked to success in later life. Just a few minutes each day adds up! On average…</a:t>
            </a:r>
          </a:p>
          <a:p>
            <a:pPr marL="0" indent="0">
              <a:buNone/>
            </a:pPr>
            <a:endParaRPr lang="en-GB" sz="1800" dirty="0">
              <a:latin typeface="Twinkl Cursive Unlooped Thin" panose="02000000000000000000" pitchFamily="2" charset="0"/>
              <a:cs typeface="Arial" panose="020B0604020202020204" pitchFamily="34" charset="0"/>
            </a:endParaRPr>
          </a:p>
          <a:p>
            <a:pPr marL="0" indent="0">
              <a:buNone/>
            </a:pPr>
            <a:endParaRPr lang="en-GB" sz="1800" dirty="0">
              <a:latin typeface="Twinkl Cursive Unlooped Thin" panose="02000000000000000000" pitchFamily="2" charset="0"/>
              <a:cs typeface="Arial" panose="020B0604020202020204" pitchFamily="34" charset="0"/>
            </a:endParaRPr>
          </a:p>
          <a:p>
            <a:pPr marL="0" indent="0">
              <a:buNone/>
            </a:pPr>
            <a:endParaRPr lang="en-GB" sz="1800" dirty="0">
              <a:latin typeface="Twinkl Cursive Unlooped Thin" panose="02000000000000000000" pitchFamily="2" charset="0"/>
              <a:cs typeface="Arial" panose="020B0604020202020204" pitchFamily="34" charset="0"/>
            </a:endParaRPr>
          </a:p>
          <a:p>
            <a:pPr marL="0" indent="0">
              <a:buNone/>
            </a:pPr>
            <a:r>
              <a:rPr lang="en-GB" sz="1800" dirty="0">
                <a:latin typeface="Twinkl Cursive Unlooped Thin" panose="02000000000000000000" pitchFamily="2" charset="0"/>
                <a:cs typeface="Arial" panose="020B0604020202020204" pitchFamily="34" charset="0"/>
              </a:rPr>
              <a:t>Role model reading for pleasure at home – children see, children do. </a:t>
            </a:r>
          </a:p>
          <a:p>
            <a:pPr marL="0" indent="0">
              <a:buNone/>
            </a:pPr>
            <a:r>
              <a:rPr lang="en-GB" sz="1800" dirty="0">
                <a:latin typeface="Twinkl Cursive Unlooped Thin" panose="02000000000000000000" pitchFamily="2" charset="0"/>
                <a:cs typeface="Arial" panose="020B0604020202020204" pitchFamily="34" charset="0"/>
              </a:rPr>
              <a:t>Reading supports children’s learning through fostering better attention, brain development and cognitive ability.</a:t>
            </a:r>
          </a:p>
          <a:p>
            <a:pPr marL="0" indent="0">
              <a:buNone/>
            </a:pPr>
            <a:r>
              <a:rPr lang="en-GB" sz="1800" dirty="0">
                <a:latin typeface="Twinkl Cursive Unlooped Thin" panose="02000000000000000000" pitchFamily="2" charset="0"/>
                <a:cs typeface="Arial" panose="020B0604020202020204" pitchFamily="34" charset="0"/>
              </a:rPr>
              <a:t>Readers have better speech and language development and literacy skills. It also develops imagination, empathy and creativity.</a:t>
            </a:r>
          </a:p>
        </p:txBody>
      </p:sp>
      <p:graphicFrame>
        <p:nvGraphicFramePr>
          <p:cNvPr id="4" name="Table 3">
            <a:extLst>
              <a:ext uri="{FF2B5EF4-FFF2-40B4-BE49-F238E27FC236}">
                <a16:creationId xmlns:a16="http://schemas.microsoft.com/office/drawing/2014/main" id="{90E05E27-F4E4-4630-8AD1-A3B34307BBCA}"/>
              </a:ext>
            </a:extLst>
          </p:cNvPr>
          <p:cNvGraphicFramePr>
            <a:graphicFrameLocks noGrp="1"/>
          </p:cNvGraphicFramePr>
          <p:nvPr>
            <p:extLst>
              <p:ext uri="{D42A27DB-BD31-4B8C-83A1-F6EECF244321}">
                <p14:modId xmlns:p14="http://schemas.microsoft.com/office/powerpoint/2010/main" val="255906721"/>
              </p:ext>
            </p:extLst>
          </p:nvPr>
        </p:nvGraphicFramePr>
        <p:xfrm>
          <a:off x="333474" y="2652854"/>
          <a:ext cx="8496945" cy="777684"/>
        </p:xfrm>
        <a:graphic>
          <a:graphicData uri="http://schemas.openxmlformats.org/drawingml/2006/table">
            <a:tbl>
              <a:tblPr firstRow="1" bandRow="1">
                <a:tableStyleId>{5C22544A-7EE6-4342-B048-85BDC9FD1C3A}</a:tableStyleId>
              </a:tblPr>
              <a:tblGrid>
                <a:gridCol w="2832315">
                  <a:extLst>
                    <a:ext uri="{9D8B030D-6E8A-4147-A177-3AD203B41FA5}">
                      <a16:colId xmlns:a16="http://schemas.microsoft.com/office/drawing/2014/main" val="3028818001"/>
                    </a:ext>
                  </a:extLst>
                </a:gridCol>
                <a:gridCol w="2832315">
                  <a:extLst>
                    <a:ext uri="{9D8B030D-6E8A-4147-A177-3AD203B41FA5}">
                      <a16:colId xmlns:a16="http://schemas.microsoft.com/office/drawing/2014/main" val="831812790"/>
                    </a:ext>
                  </a:extLst>
                </a:gridCol>
                <a:gridCol w="2832315">
                  <a:extLst>
                    <a:ext uri="{9D8B030D-6E8A-4147-A177-3AD203B41FA5}">
                      <a16:colId xmlns:a16="http://schemas.microsoft.com/office/drawing/2014/main" val="2198858618"/>
                    </a:ext>
                  </a:extLst>
                </a:gridCol>
              </a:tblGrid>
              <a:tr h="388842">
                <a:tc>
                  <a:txBody>
                    <a:bodyPr/>
                    <a:lstStyle/>
                    <a:p>
                      <a:pPr algn="ctr"/>
                      <a:r>
                        <a:rPr lang="en-GB" dirty="0">
                          <a:latin typeface="Twinkl Cursive Looped" panose="02000000000000000000" pitchFamily="2" charset="0"/>
                        </a:rPr>
                        <a:t>20 minutes a day = </a:t>
                      </a:r>
                    </a:p>
                  </a:txBody>
                  <a:tcPr/>
                </a:tc>
                <a:tc>
                  <a:txBody>
                    <a:bodyPr/>
                    <a:lstStyle/>
                    <a:p>
                      <a:pPr algn="ctr"/>
                      <a:r>
                        <a:rPr lang="en-GB" dirty="0">
                          <a:latin typeface="Twinkl Cursive Looped" panose="02000000000000000000" pitchFamily="2" charset="0"/>
                        </a:rPr>
                        <a:t>5 minutes a day = </a:t>
                      </a:r>
                    </a:p>
                  </a:txBody>
                  <a:tcPr/>
                </a:tc>
                <a:tc>
                  <a:txBody>
                    <a:bodyPr/>
                    <a:lstStyle/>
                    <a:p>
                      <a:pPr algn="ctr"/>
                      <a:r>
                        <a:rPr lang="en-GB" dirty="0">
                          <a:latin typeface="Twinkl Cursive Looped" panose="02000000000000000000" pitchFamily="2" charset="0"/>
                        </a:rPr>
                        <a:t>1 minute a day = </a:t>
                      </a:r>
                    </a:p>
                  </a:txBody>
                  <a:tcPr/>
                </a:tc>
                <a:extLst>
                  <a:ext uri="{0D108BD9-81ED-4DB2-BD59-A6C34878D82A}">
                    <a16:rowId xmlns:a16="http://schemas.microsoft.com/office/drawing/2014/main" val="3055879978"/>
                  </a:ext>
                </a:extLst>
              </a:tr>
              <a:tr h="388842">
                <a:tc>
                  <a:txBody>
                    <a:bodyPr/>
                    <a:lstStyle/>
                    <a:p>
                      <a:pPr algn="ctr"/>
                      <a:r>
                        <a:rPr lang="en-GB" dirty="0">
                          <a:latin typeface="Twinkl Cursive Looped" panose="02000000000000000000" pitchFamily="2" charset="0"/>
                        </a:rPr>
                        <a:t>1.8 million words per year </a:t>
                      </a:r>
                    </a:p>
                  </a:txBody>
                  <a:tcPr/>
                </a:tc>
                <a:tc>
                  <a:txBody>
                    <a:bodyPr/>
                    <a:lstStyle/>
                    <a:p>
                      <a:pPr algn="ctr"/>
                      <a:r>
                        <a:rPr lang="en-GB" dirty="0">
                          <a:latin typeface="Twinkl Cursive Looped" panose="02000000000000000000" pitchFamily="2" charset="0"/>
                        </a:rPr>
                        <a:t>282,000 words per year</a:t>
                      </a:r>
                    </a:p>
                  </a:txBody>
                  <a:tcPr/>
                </a:tc>
                <a:tc>
                  <a:txBody>
                    <a:bodyPr/>
                    <a:lstStyle/>
                    <a:p>
                      <a:pPr algn="ctr"/>
                      <a:r>
                        <a:rPr lang="en-GB" dirty="0">
                          <a:latin typeface="Twinkl Cursive Looped" panose="02000000000000000000" pitchFamily="2" charset="0"/>
                        </a:rPr>
                        <a:t>8,000 words per year</a:t>
                      </a:r>
                    </a:p>
                  </a:txBody>
                  <a:tcPr/>
                </a:tc>
                <a:extLst>
                  <a:ext uri="{0D108BD9-81ED-4DB2-BD59-A6C34878D82A}">
                    <a16:rowId xmlns:a16="http://schemas.microsoft.com/office/drawing/2014/main" val="3030528950"/>
                  </a:ext>
                </a:extLst>
              </a:tr>
            </a:tbl>
          </a:graphicData>
        </a:graphic>
      </p:graphicFrame>
      <p:pic>
        <p:nvPicPr>
          <p:cNvPr id="5" name="Picture 4">
            <a:extLst>
              <a:ext uri="{FF2B5EF4-FFF2-40B4-BE49-F238E27FC236}">
                <a16:creationId xmlns:a16="http://schemas.microsoft.com/office/drawing/2014/main" id="{46327098-8576-4E5B-8CD8-B83C1EAFE3AF}"/>
              </a:ext>
            </a:extLst>
          </p:cNvPr>
          <p:cNvPicPr>
            <a:picLocks noChangeAspect="1"/>
          </p:cNvPicPr>
          <p:nvPr/>
        </p:nvPicPr>
        <p:blipFill>
          <a:blip r:embed="rId3"/>
          <a:stretch>
            <a:fillRect/>
          </a:stretch>
        </p:blipFill>
        <p:spPr>
          <a:xfrm>
            <a:off x="8338120" y="155302"/>
            <a:ext cx="780356" cy="780356"/>
          </a:xfrm>
          <a:prstGeom prst="rect">
            <a:avLst/>
          </a:prstGeom>
        </p:spPr>
      </p:pic>
    </p:spTree>
    <p:extLst>
      <p:ext uri="{BB962C8B-B14F-4D97-AF65-F5344CB8AC3E}">
        <p14:creationId xmlns:p14="http://schemas.microsoft.com/office/powerpoint/2010/main" val="13290305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81384"/>
            <a:ext cx="8712968" cy="1143000"/>
          </a:xfrm>
        </p:spPr>
        <p:txBody>
          <a:bodyPr>
            <a:noAutofit/>
          </a:bodyPr>
          <a:lstStyle/>
          <a:p>
            <a:pPr algn="ctr"/>
            <a:r>
              <a:rPr lang="en-GB" sz="3600" dirty="0">
                <a:latin typeface="Twinkl Cursive Looped" panose="02000000000000000000" pitchFamily="2" charset="0"/>
                <a:cs typeface="Arial" panose="020B0604020202020204" pitchFamily="34" charset="0"/>
              </a:rPr>
              <a:t>Selecting Appropriate Books: Book Trust  </a:t>
            </a:r>
          </a:p>
        </p:txBody>
      </p:sp>
      <p:pic>
        <p:nvPicPr>
          <p:cNvPr id="10" name="Picture 9">
            <a:extLst>
              <a:ext uri="{FF2B5EF4-FFF2-40B4-BE49-F238E27FC236}">
                <a16:creationId xmlns:a16="http://schemas.microsoft.com/office/drawing/2014/main" id="{5266A15E-ADF0-47CA-9A0A-D9D846CD8B08}"/>
              </a:ext>
            </a:extLst>
          </p:cNvPr>
          <p:cNvPicPr>
            <a:picLocks noChangeAspect="1"/>
          </p:cNvPicPr>
          <p:nvPr/>
        </p:nvPicPr>
        <p:blipFill>
          <a:blip r:embed="rId3"/>
          <a:stretch>
            <a:fillRect/>
          </a:stretch>
        </p:blipFill>
        <p:spPr>
          <a:xfrm>
            <a:off x="8363644" y="27539"/>
            <a:ext cx="780356" cy="780356"/>
          </a:xfrm>
          <a:prstGeom prst="rect">
            <a:avLst/>
          </a:prstGeom>
        </p:spPr>
      </p:pic>
      <p:pic>
        <p:nvPicPr>
          <p:cNvPr id="3" name="Picture 2">
            <a:extLst>
              <a:ext uri="{FF2B5EF4-FFF2-40B4-BE49-F238E27FC236}">
                <a16:creationId xmlns:a16="http://schemas.microsoft.com/office/drawing/2014/main" id="{82744090-CD71-4896-AAE7-9FB7B66120C3}"/>
              </a:ext>
            </a:extLst>
          </p:cNvPr>
          <p:cNvPicPr>
            <a:picLocks noChangeAspect="1"/>
          </p:cNvPicPr>
          <p:nvPr/>
        </p:nvPicPr>
        <p:blipFill>
          <a:blip r:embed="rId4"/>
          <a:stretch>
            <a:fillRect/>
          </a:stretch>
        </p:blipFill>
        <p:spPr>
          <a:xfrm>
            <a:off x="323528" y="1844824"/>
            <a:ext cx="6372200" cy="3803061"/>
          </a:xfrm>
          <a:prstGeom prst="rect">
            <a:avLst/>
          </a:prstGeom>
        </p:spPr>
      </p:pic>
      <p:pic>
        <p:nvPicPr>
          <p:cNvPr id="5" name="Picture 4">
            <a:extLst>
              <a:ext uri="{FF2B5EF4-FFF2-40B4-BE49-F238E27FC236}">
                <a16:creationId xmlns:a16="http://schemas.microsoft.com/office/drawing/2014/main" id="{4280CA30-B15D-4F39-938A-413E6389C4B1}"/>
              </a:ext>
            </a:extLst>
          </p:cNvPr>
          <p:cNvPicPr>
            <a:picLocks noChangeAspect="1"/>
          </p:cNvPicPr>
          <p:nvPr/>
        </p:nvPicPr>
        <p:blipFill>
          <a:blip r:embed="rId5"/>
          <a:stretch>
            <a:fillRect/>
          </a:stretch>
        </p:blipFill>
        <p:spPr>
          <a:xfrm>
            <a:off x="7216030" y="1170539"/>
            <a:ext cx="1583060" cy="2405630"/>
          </a:xfrm>
          <a:prstGeom prst="rect">
            <a:avLst/>
          </a:prstGeom>
        </p:spPr>
      </p:pic>
      <p:pic>
        <p:nvPicPr>
          <p:cNvPr id="7" name="Picture 6">
            <a:extLst>
              <a:ext uri="{FF2B5EF4-FFF2-40B4-BE49-F238E27FC236}">
                <a16:creationId xmlns:a16="http://schemas.microsoft.com/office/drawing/2014/main" id="{DAD78D0F-3B5D-4BDB-888F-58C6E2065732}"/>
              </a:ext>
            </a:extLst>
          </p:cNvPr>
          <p:cNvPicPr>
            <a:picLocks noChangeAspect="1"/>
          </p:cNvPicPr>
          <p:nvPr/>
        </p:nvPicPr>
        <p:blipFill>
          <a:blip r:embed="rId6"/>
          <a:stretch>
            <a:fillRect/>
          </a:stretch>
        </p:blipFill>
        <p:spPr>
          <a:xfrm>
            <a:off x="7205364" y="3615808"/>
            <a:ext cx="1585705" cy="2405630"/>
          </a:xfrm>
          <a:prstGeom prst="rect">
            <a:avLst/>
          </a:prstGeom>
        </p:spPr>
      </p:pic>
    </p:spTree>
    <p:extLst>
      <p:ext uri="{BB962C8B-B14F-4D97-AF65-F5344CB8AC3E}">
        <p14:creationId xmlns:p14="http://schemas.microsoft.com/office/powerpoint/2010/main" val="36453937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188640"/>
            <a:ext cx="8712968" cy="1143000"/>
          </a:xfrm>
        </p:spPr>
        <p:txBody>
          <a:bodyPr/>
          <a:lstStyle/>
          <a:p>
            <a:pPr algn="ctr"/>
            <a:r>
              <a:rPr lang="en-GB" dirty="0">
                <a:latin typeface="Twinkl Cursive Looped" panose="02000000000000000000" pitchFamily="2" charset="0"/>
                <a:cs typeface="Arial" panose="020B0604020202020204" pitchFamily="34" charset="0"/>
              </a:rPr>
              <a:t>Parental Support: Reading</a:t>
            </a:r>
          </a:p>
        </p:txBody>
      </p:sp>
      <p:sp>
        <p:nvSpPr>
          <p:cNvPr id="6" name="Content Placeholder 5">
            <a:extLst>
              <a:ext uri="{FF2B5EF4-FFF2-40B4-BE49-F238E27FC236}">
                <a16:creationId xmlns:a16="http://schemas.microsoft.com/office/drawing/2014/main" id="{92AFD5A9-1504-4EB3-98D3-7AFF6B177807}"/>
              </a:ext>
            </a:extLst>
          </p:cNvPr>
          <p:cNvSpPr>
            <a:spLocks noGrp="1"/>
          </p:cNvSpPr>
          <p:nvPr>
            <p:ph idx="1"/>
          </p:nvPr>
        </p:nvSpPr>
        <p:spPr>
          <a:xfrm>
            <a:off x="323528" y="1772816"/>
            <a:ext cx="8496943" cy="4464496"/>
          </a:xfrm>
        </p:spPr>
        <p:txBody>
          <a:bodyPr>
            <a:normAutofit lnSpcReduction="10000"/>
          </a:bodyPr>
          <a:lstStyle/>
          <a:p>
            <a:br>
              <a:rPr lang="en-GB" sz="1600" dirty="0">
                <a:latin typeface="Twinkl Cursive Unlooped Thin" panose="02000000000000000000" pitchFamily="2" charset="0"/>
              </a:rPr>
            </a:br>
            <a:r>
              <a:rPr lang="en-GB" sz="1600" dirty="0">
                <a:latin typeface="Twinkl Cursive Unlooped Thin" panose="02000000000000000000" pitchFamily="2" charset="0"/>
              </a:rPr>
              <a:t>Let your </a:t>
            </a:r>
            <a:r>
              <a:rPr lang="en-GB" sz="1600" dirty="0">
                <a:solidFill>
                  <a:srgbClr val="FF0000"/>
                </a:solidFill>
                <a:latin typeface="Twinkl Cursive Unlooped Thin" panose="02000000000000000000" pitchFamily="2" charset="0"/>
              </a:rPr>
              <a:t>child choose books</a:t>
            </a:r>
            <a:r>
              <a:rPr lang="en-GB" sz="1600" dirty="0">
                <a:latin typeface="Twinkl Cursive Unlooped Thin" panose="02000000000000000000" pitchFamily="2" charset="0"/>
              </a:rPr>
              <a:t>: interest is key. </a:t>
            </a:r>
          </a:p>
          <a:p>
            <a:r>
              <a:rPr lang="en-GB" sz="1600" dirty="0">
                <a:latin typeface="Twinkl Cursive Unlooped Thin" panose="02000000000000000000" pitchFamily="2" charset="0"/>
              </a:rPr>
              <a:t>Offer a </a:t>
            </a:r>
            <a:r>
              <a:rPr lang="en-GB" sz="1600" dirty="0">
                <a:solidFill>
                  <a:srgbClr val="FF0000"/>
                </a:solidFill>
                <a:latin typeface="Twinkl Cursive Unlooped Thin" panose="02000000000000000000" pitchFamily="2" charset="0"/>
              </a:rPr>
              <a:t>mix</a:t>
            </a:r>
            <a:r>
              <a:rPr lang="en-GB" sz="1600" dirty="0">
                <a:latin typeface="Twinkl Cursive Unlooped Thin" panose="02000000000000000000" pitchFamily="2" charset="0"/>
              </a:rPr>
              <a:t> of fiction, nonfiction, graphic novels, and series books.</a:t>
            </a:r>
          </a:p>
          <a:p>
            <a:r>
              <a:rPr lang="en-GB" sz="1600" dirty="0">
                <a:latin typeface="Twinkl Cursive Unlooped Thin" panose="02000000000000000000" pitchFamily="2" charset="0"/>
              </a:rPr>
              <a:t>Create a </a:t>
            </a:r>
            <a:r>
              <a:rPr lang="en-GB" sz="1600" dirty="0">
                <a:solidFill>
                  <a:srgbClr val="FF0000"/>
                </a:solidFill>
                <a:latin typeface="Twinkl Cursive Unlooped Thin" panose="02000000000000000000" pitchFamily="2" charset="0"/>
              </a:rPr>
              <a:t>routine</a:t>
            </a:r>
            <a:r>
              <a:rPr lang="en-GB" sz="1600" dirty="0">
                <a:latin typeface="Twinkl Cursive Unlooped Thin" panose="02000000000000000000" pitchFamily="2" charset="0"/>
              </a:rPr>
              <a:t>: set aside a regular time for reading (e.g. </a:t>
            </a:r>
            <a:r>
              <a:rPr lang="en-GB" sz="1600" dirty="0">
                <a:solidFill>
                  <a:srgbClr val="FF0000"/>
                </a:solidFill>
                <a:latin typeface="Twinkl Cursive Unlooped Thin" panose="02000000000000000000" pitchFamily="2" charset="0"/>
              </a:rPr>
              <a:t>15–30 minutes </a:t>
            </a:r>
            <a:r>
              <a:rPr lang="en-GB" sz="1600" dirty="0">
                <a:latin typeface="Twinkl Cursive Unlooped Thin" panose="02000000000000000000" pitchFamily="2" charset="0"/>
              </a:rPr>
              <a:t>before bed).</a:t>
            </a:r>
          </a:p>
          <a:p>
            <a:r>
              <a:rPr lang="en-GB" sz="1600" dirty="0">
                <a:latin typeface="Twinkl Cursive Unlooped Thin" panose="02000000000000000000" pitchFamily="2" charset="0"/>
              </a:rPr>
              <a:t>Make it a conversation: encourage </a:t>
            </a:r>
            <a:r>
              <a:rPr lang="en-GB" sz="1600" dirty="0">
                <a:solidFill>
                  <a:srgbClr val="FF0000"/>
                </a:solidFill>
                <a:latin typeface="Twinkl Cursive Unlooped Thin" panose="02000000000000000000" pitchFamily="2" charset="0"/>
              </a:rPr>
              <a:t>talking about the book</a:t>
            </a:r>
            <a:r>
              <a:rPr lang="en-GB" sz="1600" dirty="0">
                <a:latin typeface="Twinkl Cursive Unlooped Thin" panose="02000000000000000000" pitchFamily="2" charset="0"/>
              </a:rPr>
              <a:t>—reading is not just about decoding, but understanding and enjoying.</a:t>
            </a:r>
          </a:p>
          <a:p>
            <a:r>
              <a:rPr lang="en-GB" sz="1600" dirty="0">
                <a:solidFill>
                  <a:srgbClr val="FF0000"/>
                </a:solidFill>
                <a:latin typeface="Twinkl Cursive Unlooped Thin" panose="02000000000000000000" pitchFamily="2" charset="0"/>
              </a:rPr>
              <a:t>Take turns </a:t>
            </a:r>
            <a:r>
              <a:rPr lang="en-GB" sz="1600" dirty="0">
                <a:latin typeface="Twinkl Cursive Unlooped Thin" panose="02000000000000000000" pitchFamily="2" charset="0"/>
              </a:rPr>
              <a:t>reading a page or paragraph.</a:t>
            </a:r>
          </a:p>
          <a:p>
            <a:r>
              <a:rPr lang="en-GB" sz="1600" dirty="0">
                <a:latin typeface="Twinkl Cursive Unlooped Thin" panose="02000000000000000000" pitchFamily="2" charset="0"/>
              </a:rPr>
              <a:t>Model </a:t>
            </a:r>
            <a:r>
              <a:rPr lang="en-GB" sz="1600" dirty="0">
                <a:solidFill>
                  <a:srgbClr val="FF0000"/>
                </a:solidFill>
                <a:latin typeface="Twinkl Cursive Unlooped Thin" panose="02000000000000000000" pitchFamily="2" charset="0"/>
              </a:rPr>
              <a:t>fluency and expression</a:t>
            </a:r>
            <a:r>
              <a:rPr lang="en-GB" sz="1600" dirty="0">
                <a:latin typeface="Twinkl Cursive Unlooped Thin" panose="02000000000000000000" pitchFamily="2" charset="0"/>
              </a:rPr>
              <a:t>.</a:t>
            </a:r>
          </a:p>
          <a:p>
            <a:r>
              <a:rPr lang="en-GB" sz="1600" dirty="0">
                <a:latin typeface="Twinkl Cursive Unlooped Thin" panose="02000000000000000000" pitchFamily="2" charset="0"/>
              </a:rPr>
              <a:t>Help </a:t>
            </a:r>
            <a:r>
              <a:rPr lang="en-GB" sz="1600" dirty="0">
                <a:solidFill>
                  <a:srgbClr val="FF0000"/>
                </a:solidFill>
                <a:latin typeface="Twinkl Cursive Unlooped Thin" panose="02000000000000000000" pitchFamily="2" charset="0"/>
              </a:rPr>
              <a:t>decode unfamiliar words </a:t>
            </a:r>
            <a:r>
              <a:rPr lang="en-GB" sz="1600" dirty="0">
                <a:latin typeface="Twinkl Cursive Unlooped Thin" panose="02000000000000000000" pitchFamily="2" charset="0"/>
              </a:rPr>
              <a:t>and explain them in </a:t>
            </a:r>
            <a:r>
              <a:rPr lang="en-GB" sz="1600" dirty="0">
                <a:solidFill>
                  <a:srgbClr val="FF0000"/>
                </a:solidFill>
                <a:latin typeface="Twinkl Cursive Unlooped Thin" panose="02000000000000000000" pitchFamily="2" charset="0"/>
              </a:rPr>
              <a:t>context</a:t>
            </a:r>
            <a:r>
              <a:rPr lang="en-GB" sz="1600" dirty="0">
                <a:latin typeface="Twinkl Cursive Unlooped Thin" panose="02000000000000000000" pitchFamily="2" charset="0"/>
              </a:rPr>
              <a:t>.</a:t>
            </a:r>
          </a:p>
          <a:p>
            <a:r>
              <a:rPr lang="en-GB" sz="1600" dirty="0">
                <a:latin typeface="Twinkl Cursive Unlooped Thin" panose="02000000000000000000" pitchFamily="2" charset="0"/>
              </a:rPr>
              <a:t>After reading, </a:t>
            </a:r>
            <a:r>
              <a:rPr lang="en-GB" sz="1600" dirty="0">
                <a:solidFill>
                  <a:srgbClr val="FF0000"/>
                </a:solidFill>
                <a:latin typeface="Twinkl Cursive Unlooped Thin" panose="02000000000000000000" pitchFamily="2" charset="0"/>
              </a:rPr>
              <a:t>ask open questions </a:t>
            </a:r>
            <a:r>
              <a:rPr lang="en-GB" sz="1600" dirty="0">
                <a:latin typeface="Twinkl Cursive Unlooped Thin" panose="02000000000000000000" pitchFamily="2" charset="0"/>
              </a:rPr>
              <a:t>like: What did you like/dislike? What do you think will happen next? Which character do you relate to and why? Encourage children to explain their thoughts using evidence from the book.</a:t>
            </a:r>
          </a:p>
          <a:p>
            <a:r>
              <a:rPr lang="en-GB" sz="1600" dirty="0">
                <a:latin typeface="Twinkl Cursive Unlooped Thin" panose="02000000000000000000" pitchFamily="2" charset="0"/>
              </a:rPr>
              <a:t>Listen to </a:t>
            </a:r>
            <a:r>
              <a:rPr lang="en-GB" sz="1600" dirty="0">
                <a:solidFill>
                  <a:srgbClr val="FF0000"/>
                </a:solidFill>
                <a:latin typeface="Twinkl Cursive Unlooped Thin" panose="02000000000000000000" pitchFamily="2" charset="0"/>
              </a:rPr>
              <a:t>audiobooks</a:t>
            </a:r>
            <a:r>
              <a:rPr lang="en-GB" sz="1600" dirty="0">
                <a:latin typeface="Twinkl Cursive Unlooped Thin" panose="02000000000000000000" pitchFamily="2" charset="0"/>
              </a:rPr>
              <a:t> together.</a:t>
            </a:r>
          </a:p>
          <a:p>
            <a:r>
              <a:rPr lang="en-GB" sz="1600" dirty="0">
                <a:latin typeface="Twinkl Cursive Unlooped Thin" panose="02000000000000000000" pitchFamily="2" charset="0"/>
              </a:rPr>
              <a:t>Try reading </a:t>
            </a:r>
            <a:r>
              <a:rPr lang="en-GB" sz="1600" dirty="0">
                <a:solidFill>
                  <a:srgbClr val="FF0000"/>
                </a:solidFill>
                <a:latin typeface="Twinkl Cursive Unlooped Thin" panose="02000000000000000000" pitchFamily="2" charset="0"/>
              </a:rPr>
              <a:t>poetry </a:t>
            </a:r>
            <a:r>
              <a:rPr lang="en-GB" sz="1600" dirty="0">
                <a:latin typeface="Twinkl Cursive Unlooped Thin" panose="02000000000000000000" pitchFamily="2" charset="0"/>
              </a:rPr>
              <a:t>or </a:t>
            </a:r>
            <a:r>
              <a:rPr lang="en-GB" sz="1600" dirty="0">
                <a:solidFill>
                  <a:srgbClr val="FF0000"/>
                </a:solidFill>
                <a:latin typeface="Twinkl Cursive Unlooped Thin" panose="02000000000000000000" pitchFamily="2" charset="0"/>
              </a:rPr>
              <a:t>short stories </a:t>
            </a:r>
            <a:r>
              <a:rPr lang="en-GB" sz="1600" dirty="0">
                <a:latin typeface="Twinkl Cursive Unlooped Thin" panose="02000000000000000000" pitchFamily="2" charset="0"/>
              </a:rPr>
              <a:t>and discussing </a:t>
            </a:r>
            <a:r>
              <a:rPr lang="en-GB" sz="1600" dirty="0">
                <a:solidFill>
                  <a:srgbClr val="FF0000"/>
                </a:solidFill>
                <a:latin typeface="Twinkl Cursive Unlooped Thin" panose="02000000000000000000" pitchFamily="2" charset="0"/>
              </a:rPr>
              <a:t>structure or themes</a:t>
            </a:r>
            <a:r>
              <a:rPr lang="en-GB" sz="1600" dirty="0">
                <a:latin typeface="Twinkl Cursive Unlooped Thin" panose="02000000000000000000" pitchFamily="2" charset="0"/>
              </a:rPr>
              <a:t>.</a:t>
            </a:r>
          </a:p>
          <a:p>
            <a:endParaRPr lang="en-GB" sz="1800" dirty="0">
              <a:latin typeface="Twinkl Cursive Unlooped Thin" panose="02000000000000000000" pitchFamily="2" charset="0"/>
            </a:endParaRPr>
          </a:p>
        </p:txBody>
      </p:sp>
      <p:pic>
        <p:nvPicPr>
          <p:cNvPr id="8" name="Picture 7">
            <a:extLst>
              <a:ext uri="{FF2B5EF4-FFF2-40B4-BE49-F238E27FC236}">
                <a16:creationId xmlns:a16="http://schemas.microsoft.com/office/drawing/2014/main" id="{25E5A76D-71B3-4AE0-9E94-C01BC8ACC9B0}"/>
              </a:ext>
            </a:extLst>
          </p:cNvPr>
          <p:cNvPicPr>
            <a:picLocks noChangeAspect="1"/>
          </p:cNvPicPr>
          <p:nvPr/>
        </p:nvPicPr>
        <p:blipFill>
          <a:blip r:embed="rId3"/>
          <a:stretch>
            <a:fillRect/>
          </a:stretch>
        </p:blipFill>
        <p:spPr>
          <a:xfrm>
            <a:off x="8247632" y="188640"/>
            <a:ext cx="780356" cy="780356"/>
          </a:xfrm>
          <a:prstGeom prst="rect">
            <a:avLst/>
          </a:prstGeom>
        </p:spPr>
      </p:pic>
    </p:spTree>
    <p:extLst>
      <p:ext uri="{BB962C8B-B14F-4D97-AF65-F5344CB8AC3E}">
        <p14:creationId xmlns:p14="http://schemas.microsoft.com/office/powerpoint/2010/main" val="18947128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 y="274638"/>
            <a:ext cx="7931224" cy="1143000"/>
          </a:xfrm>
        </p:spPr>
        <p:txBody>
          <a:bodyPr/>
          <a:lstStyle/>
          <a:p>
            <a:pPr algn="ctr"/>
            <a:r>
              <a:rPr lang="en-GB" dirty="0">
                <a:latin typeface="Twinkl Cursive Looped" panose="02000000000000000000" pitchFamily="2" charset="0"/>
                <a:cs typeface="Arial" panose="020B0604020202020204" pitchFamily="34" charset="0"/>
              </a:rPr>
              <a:t>English Expectations: Writing</a:t>
            </a:r>
          </a:p>
        </p:txBody>
      </p:sp>
      <p:sp>
        <p:nvSpPr>
          <p:cNvPr id="3" name="Content Placeholder 2"/>
          <p:cNvSpPr>
            <a:spLocks noGrp="1"/>
          </p:cNvSpPr>
          <p:nvPr>
            <p:ph idx="1"/>
          </p:nvPr>
        </p:nvSpPr>
        <p:spPr>
          <a:xfrm>
            <a:off x="498376" y="1844824"/>
            <a:ext cx="8147248" cy="4392488"/>
          </a:xfrm>
        </p:spPr>
        <p:txBody>
          <a:bodyPr>
            <a:noAutofit/>
          </a:bodyPr>
          <a:lstStyle/>
          <a:p>
            <a:pPr marL="114300" indent="0">
              <a:buNone/>
            </a:pPr>
            <a:r>
              <a:rPr lang="en-GB" dirty="0">
                <a:latin typeface="Twinkl Cursive Unlooped Thin" panose="02000000000000000000" pitchFamily="2" charset="0"/>
                <a:cs typeface="Arial" panose="020B0604020202020204" pitchFamily="34" charset="0"/>
              </a:rPr>
              <a:t>By the end of Year 6, your child should be writing in a </a:t>
            </a:r>
            <a:r>
              <a:rPr lang="en-GB" dirty="0">
                <a:solidFill>
                  <a:srgbClr val="FF0000"/>
                </a:solidFill>
                <a:latin typeface="Twinkl Cursive Unlooped Thin" panose="02000000000000000000" pitchFamily="2" charset="0"/>
                <a:cs typeface="Arial" panose="020B0604020202020204" pitchFamily="34" charset="0"/>
              </a:rPr>
              <a:t>clear</a:t>
            </a:r>
            <a:r>
              <a:rPr lang="en-GB" dirty="0">
                <a:latin typeface="Twinkl Cursive Unlooped Thin" panose="02000000000000000000" pitchFamily="2" charset="0"/>
                <a:cs typeface="Arial" panose="020B0604020202020204" pitchFamily="34" charset="0"/>
              </a:rPr>
              <a:t>, </a:t>
            </a:r>
            <a:r>
              <a:rPr lang="en-GB" dirty="0">
                <a:solidFill>
                  <a:srgbClr val="FF0000"/>
                </a:solidFill>
                <a:latin typeface="Twinkl Cursive Unlooped Thin" panose="02000000000000000000" pitchFamily="2" charset="0"/>
                <a:cs typeface="Arial" panose="020B0604020202020204" pitchFamily="34" charset="0"/>
              </a:rPr>
              <a:t>organised</a:t>
            </a:r>
            <a:r>
              <a:rPr lang="en-GB" dirty="0">
                <a:latin typeface="Twinkl Cursive Unlooped Thin" panose="02000000000000000000" pitchFamily="2" charset="0"/>
                <a:cs typeface="Arial" panose="020B0604020202020204" pitchFamily="34" charset="0"/>
              </a:rPr>
              <a:t> and </a:t>
            </a:r>
            <a:r>
              <a:rPr lang="en-GB" dirty="0">
                <a:solidFill>
                  <a:srgbClr val="FF0000"/>
                </a:solidFill>
                <a:latin typeface="Twinkl Cursive Unlooped Thin" panose="02000000000000000000" pitchFamily="2" charset="0"/>
                <a:cs typeface="Arial" panose="020B0604020202020204" pitchFamily="34" charset="0"/>
              </a:rPr>
              <a:t>imaginative </a:t>
            </a:r>
            <a:r>
              <a:rPr lang="en-GB" dirty="0">
                <a:latin typeface="Twinkl Cursive Unlooped Thin" panose="02000000000000000000" pitchFamily="2" charset="0"/>
                <a:cs typeface="Arial" panose="020B0604020202020204" pitchFamily="34" charset="0"/>
              </a:rPr>
              <a:t>way for a </a:t>
            </a:r>
            <a:r>
              <a:rPr lang="en-GB" dirty="0">
                <a:solidFill>
                  <a:srgbClr val="FF0000"/>
                </a:solidFill>
                <a:latin typeface="Twinkl Cursive Unlooped Thin" panose="02000000000000000000" pitchFamily="2" charset="0"/>
                <a:cs typeface="Arial" panose="020B0604020202020204" pitchFamily="34" charset="0"/>
              </a:rPr>
              <a:t>range of audiences </a:t>
            </a:r>
            <a:r>
              <a:rPr lang="en-GB" dirty="0">
                <a:latin typeface="Twinkl Cursive Unlooped Thin" panose="02000000000000000000" pitchFamily="2" charset="0"/>
                <a:cs typeface="Arial" panose="020B0604020202020204" pitchFamily="34" charset="0"/>
              </a:rPr>
              <a:t>and </a:t>
            </a:r>
            <a:r>
              <a:rPr lang="en-GB" dirty="0">
                <a:solidFill>
                  <a:srgbClr val="FF0000"/>
                </a:solidFill>
                <a:latin typeface="Twinkl Cursive Unlooped Thin" panose="02000000000000000000" pitchFamily="2" charset="0"/>
                <a:cs typeface="Arial" panose="020B0604020202020204" pitchFamily="34" charset="0"/>
              </a:rPr>
              <a:t>purposes</a:t>
            </a:r>
            <a:r>
              <a:rPr lang="en-GB" dirty="0">
                <a:latin typeface="Twinkl Cursive Unlooped Thin" panose="02000000000000000000" pitchFamily="2" charset="0"/>
                <a:cs typeface="Arial" panose="020B0604020202020204" pitchFamily="34" charset="0"/>
              </a:rPr>
              <a:t>, such as </a:t>
            </a:r>
            <a:r>
              <a:rPr lang="en-GB" dirty="0">
                <a:solidFill>
                  <a:srgbClr val="FF0000"/>
                </a:solidFill>
                <a:latin typeface="Twinkl Cursive Unlooped Thin" panose="02000000000000000000" pitchFamily="2" charset="0"/>
                <a:cs typeface="Arial" panose="020B0604020202020204" pitchFamily="34" charset="0"/>
              </a:rPr>
              <a:t>stories</a:t>
            </a:r>
            <a:r>
              <a:rPr lang="en-GB" dirty="0">
                <a:latin typeface="Twinkl Cursive Unlooped Thin" panose="02000000000000000000" pitchFamily="2" charset="0"/>
                <a:cs typeface="Arial" panose="020B0604020202020204" pitchFamily="34" charset="0"/>
              </a:rPr>
              <a:t>, </a:t>
            </a:r>
            <a:r>
              <a:rPr lang="en-GB" dirty="0">
                <a:solidFill>
                  <a:srgbClr val="FF0000"/>
                </a:solidFill>
                <a:latin typeface="Twinkl Cursive Unlooped Thin" panose="02000000000000000000" pitchFamily="2" charset="0"/>
                <a:cs typeface="Arial" panose="020B0604020202020204" pitchFamily="34" charset="0"/>
              </a:rPr>
              <a:t>letters</a:t>
            </a:r>
            <a:r>
              <a:rPr lang="en-GB" dirty="0">
                <a:latin typeface="Twinkl Cursive Unlooped Thin" panose="02000000000000000000" pitchFamily="2" charset="0"/>
                <a:cs typeface="Arial" panose="020B0604020202020204" pitchFamily="34" charset="0"/>
              </a:rPr>
              <a:t>, </a:t>
            </a:r>
            <a:r>
              <a:rPr lang="en-GB" dirty="0">
                <a:solidFill>
                  <a:srgbClr val="FF0000"/>
                </a:solidFill>
                <a:latin typeface="Twinkl Cursive Unlooped Thin" panose="02000000000000000000" pitchFamily="2" charset="0"/>
                <a:cs typeface="Arial" panose="020B0604020202020204" pitchFamily="34" charset="0"/>
              </a:rPr>
              <a:t>reports </a:t>
            </a:r>
            <a:r>
              <a:rPr lang="en-GB" dirty="0">
                <a:latin typeface="Twinkl Cursive Unlooped Thin" panose="02000000000000000000" pitchFamily="2" charset="0"/>
                <a:cs typeface="Arial" panose="020B0604020202020204" pitchFamily="34" charset="0"/>
              </a:rPr>
              <a:t>and </a:t>
            </a:r>
            <a:r>
              <a:rPr lang="en-GB" dirty="0">
                <a:solidFill>
                  <a:srgbClr val="FF0000"/>
                </a:solidFill>
                <a:latin typeface="Twinkl Cursive Unlooped Thin" panose="02000000000000000000" pitchFamily="2" charset="0"/>
                <a:cs typeface="Arial" panose="020B0604020202020204" pitchFamily="34" charset="0"/>
              </a:rPr>
              <a:t>persuasive texts</a:t>
            </a:r>
            <a:r>
              <a:rPr lang="en-GB" dirty="0">
                <a:latin typeface="Twinkl Cursive Unlooped Thin" panose="02000000000000000000" pitchFamily="2" charset="0"/>
                <a:cs typeface="Arial" panose="020B0604020202020204" pitchFamily="34" charset="0"/>
              </a:rPr>
              <a:t>.</a:t>
            </a:r>
          </a:p>
          <a:p>
            <a:pPr marL="114300" indent="0">
              <a:buNone/>
            </a:pPr>
            <a:r>
              <a:rPr lang="en-GB" dirty="0">
                <a:latin typeface="Twinkl Cursive Unlooped Thin" panose="02000000000000000000" pitchFamily="2" charset="0"/>
                <a:cs typeface="Arial" panose="020B0604020202020204" pitchFamily="34" charset="0"/>
              </a:rPr>
              <a:t>They should be able to use a </a:t>
            </a:r>
            <a:r>
              <a:rPr lang="en-GB" dirty="0">
                <a:solidFill>
                  <a:srgbClr val="FF0000"/>
                </a:solidFill>
                <a:latin typeface="Twinkl Cursive Unlooped Thin" panose="02000000000000000000" pitchFamily="2" charset="0"/>
                <a:cs typeface="Arial" panose="020B0604020202020204" pitchFamily="34" charset="0"/>
              </a:rPr>
              <a:t>wide range of vocabulary </a:t>
            </a:r>
            <a:r>
              <a:rPr lang="en-GB" dirty="0">
                <a:latin typeface="Twinkl Cursive Unlooped Thin" panose="02000000000000000000" pitchFamily="2" charset="0"/>
                <a:cs typeface="Arial" panose="020B0604020202020204" pitchFamily="34" charset="0"/>
              </a:rPr>
              <a:t>and choose words carefully for</a:t>
            </a:r>
            <a:r>
              <a:rPr lang="en-GB" dirty="0">
                <a:solidFill>
                  <a:srgbClr val="FF0000"/>
                </a:solidFill>
                <a:latin typeface="Twinkl Cursive Unlooped Thin" panose="02000000000000000000" pitchFamily="2" charset="0"/>
                <a:cs typeface="Arial" panose="020B0604020202020204" pitchFamily="34" charset="0"/>
              </a:rPr>
              <a:t> effect</a:t>
            </a:r>
            <a:r>
              <a:rPr lang="en-GB" dirty="0">
                <a:latin typeface="Twinkl Cursive Unlooped Thin" panose="02000000000000000000" pitchFamily="2" charset="0"/>
                <a:cs typeface="Arial" panose="020B0604020202020204" pitchFamily="34" charset="0"/>
              </a:rPr>
              <a:t>. </a:t>
            </a:r>
          </a:p>
          <a:p>
            <a:pPr marL="114300" indent="0">
              <a:buNone/>
            </a:pPr>
            <a:r>
              <a:rPr lang="en-GB" dirty="0">
                <a:latin typeface="Twinkl Cursive Unlooped Thin" panose="02000000000000000000" pitchFamily="2" charset="0"/>
                <a:cs typeface="Arial" panose="020B0604020202020204" pitchFamily="34" charset="0"/>
              </a:rPr>
              <a:t>Their </a:t>
            </a:r>
            <a:r>
              <a:rPr lang="en-GB" dirty="0">
                <a:solidFill>
                  <a:srgbClr val="FF0000"/>
                </a:solidFill>
                <a:latin typeface="Twinkl Cursive Unlooped Thin" panose="02000000000000000000" pitchFamily="2" charset="0"/>
                <a:cs typeface="Arial" panose="020B0604020202020204" pitchFamily="34" charset="0"/>
              </a:rPr>
              <a:t>sentences should be varied </a:t>
            </a:r>
            <a:r>
              <a:rPr lang="en-GB" dirty="0">
                <a:latin typeface="Twinkl Cursive Unlooped Thin" panose="02000000000000000000" pitchFamily="2" charset="0"/>
                <a:cs typeface="Arial" panose="020B0604020202020204" pitchFamily="34" charset="0"/>
              </a:rPr>
              <a:t>and include different types, such as questions, commands and complex sentences. </a:t>
            </a:r>
          </a:p>
          <a:p>
            <a:pPr marL="114300" indent="0">
              <a:buNone/>
            </a:pPr>
            <a:r>
              <a:rPr lang="en-GB" dirty="0">
                <a:latin typeface="Twinkl Cursive Unlooped Thin" panose="02000000000000000000" pitchFamily="2" charset="0"/>
                <a:cs typeface="Arial" panose="020B0604020202020204" pitchFamily="34" charset="0"/>
              </a:rPr>
              <a:t>Children are expected to use </a:t>
            </a:r>
            <a:r>
              <a:rPr lang="en-GB" dirty="0">
                <a:solidFill>
                  <a:srgbClr val="FF0000"/>
                </a:solidFill>
                <a:latin typeface="Twinkl Cursive Unlooped Thin" panose="02000000000000000000" pitchFamily="2" charset="0"/>
                <a:cs typeface="Arial" panose="020B0604020202020204" pitchFamily="34" charset="0"/>
              </a:rPr>
              <a:t>accurate grammar</a:t>
            </a:r>
            <a:r>
              <a:rPr lang="en-GB" dirty="0">
                <a:latin typeface="Twinkl Cursive Unlooped Thin" panose="02000000000000000000" pitchFamily="2" charset="0"/>
                <a:cs typeface="Arial" panose="020B0604020202020204" pitchFamily="34" charset="0"/>
              </a:rPr>
              <a:t>, </a:t>
            </a:r>
            <a:r>
              <a:rPr lang="en-GB" dirty="0">
                <a:solidFill>
                  <a:srgbClr val="FF0000"/>
                </a:solidFill>
                <a:latin typeface="Twinkl Cursive Unlooped Thin" panose="02000000000000000000" pitchFamily="2" charset="0"/>
                <a:cs typeface="Arial" panose="020B0604020202020204" pitchFamily="34" charset="0"/>
              </a:rPr>
              <a:t>spelling</a:t>
            </a:r>
            <a:r>
              <a:rPr lang="en-GB" dirty="0">
                <a:latin typeface="Twinkl Cursive Unlooped Thin" panose="02000000000000000000" pitchFamily="2" charset="0"/>
                <a:cs typeface="Arial" panose="020B0604020202020204" pitchFamily="34" charset="0"/>
              </a:rPr>
              <a:t> and </a:t>
            </a:r>
            <a:r>
              <a:rPr lang="en-GB" dirty="0">
                <a:solidFill>
                  <a:srgbClr val="FF0000"/>
                </a:solidFill>
                <a:latin typeface="Twinkl Cursive Unlooped Thin" panose="02000000000000000000" pitchFamily="2" charset="0"/>
                <a:cs typeface="Arial" panose="020B0604020202020204" pitchFamily="34" charset="0"/>
              </a:rPr>
              <a:t>punctuation</a:t>
            </a:r>
            <a:r>
              <a:rPr lang="en-GB" dirty="0">
                <a:latin typeface="Twinkl Cursive Unlooped Thin" panose="02000000000000000000" pitchFamily="2" charset="0"/>
                <a:cs typeface="Arial" panose="020B0604020202020204" pitchFamily="34" charset="0"/>
              </a:rPr>
              <a:t>, including commas, colons, semi-colons and dashes. </a:t>
            </a:r>
          </a:p>
          <a:p>
            <a:pPr marL="114300" indent="0">
              <a:buNone/>
            </a:pPr>
            <a:r>
              <a:rPr lang="en-GB" dirty="0">
                <a:latin typeface="Twinkl Cursive Unlooped Thin" panose="02000000000000000000" pitchFamily="2" charset="0"/>
                <a:cs typeface="Arial" panose="020B0604020202020204" pitchFamily="34" charset="0"/>
              </a:rPr>
              <a:t>They should also be confident in </a:t>
            </a:r>
            <a:r>
              <a:rPr lang="en-GB" dirty="0">
                <a:solidFill>
                  <a:srgbClr val="FF0000"/>
                </a:solidFill>
                <a:latin typeface="Twinkl Cursive Unlooped Thin" panose="02000000000000000000" pitchFamily="2" charset="0"/>
                <a:cs typeface="Arial" panose="020B0604020202020204" pitchFamily="34" charset="0"/>
              </a:rPr>
              <a:t>editing and improving </a:t>
            </a:r>
            <a:r>
              <a:rPr lang="en-GB" dirty="0">
                <a:latin typeface="Twinkl Cursive Unlooped Thin" panose="02000000000000000000" pitchFamily="2" charset="0"/>
                <a:cs typeface="Arial" panose="020B0604020202020204" pitchFamily="34" charset="0"/>
              </a:rPr>
              <a:t>their writing by checking for clarity, accuracy and impact. </a:t>
            </a:r>
          </a:p>
          <a:p>
            <a:pPr marL="114300" indent="0">
              <a:buNone/>
            </a:pPr>
            <a:r>
              <a:rPr lang="en-GB" dirty="0">
                <a:latin typeface="Twinkl Cursive Unlooped Thin" panose="02000000000000000000" pitchFamily="2" charset="0"/>
                <a:cs typeface="Arial" panose="020B0604020202020204" pitchFamily="34" charset="0"/>
              </a:rPr>
              <a:t>In addition, </a:t>
            </a:r>
            <a:r>
              <a:rPr lang="en-GB" dirty="0">
                <a:solidFill>
                  <a:srgbClr val="FF0000"/>
                </a:solidFill>
                <a:latin typeface="Twinkl Cursive Unlooped Thin" panose="02000000000000000000" pitchFamily="2" charset="0"/>
                <a:cs typeface="Arial" panose="020B0604020202020204" pitchFamily="34" charset="0"/>
              </a:rPr>
              <a:t>handwriting should be neat, legible, and mostly joined</a:t>
            </a:r>
            <a:r>
              <a:rPr lang="en-GB" dirty="0">
                <a:latin typeface="Twinkl Cursive Unlooped Thin" panose="02000000000000000000" pitchFamily="2" charset="0"/>
                <a:cs typeface="Arial" panose="020B0604020202020204" pitchFamily="34" charset="0"/>
              </a:rPr>
              <a:t>.</a:t>
            </a:r>
          </a:p>
        </p:txBody>
      </p:sp>
    </p:spTree>
    <p:extLst>
      <p:ext uri="{BB962C8B-B14F-4D97-AF65-F5344CB8AC3E}">
        <p14:creationId xmlns:p14="http://schemas.microsoft.com/office/powerpoint/2010/main" val="9139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 y="274638"/>
            <a:ext cx="7931224" cy="1143000"/>
          </a:xfrm>
        </p:spPr>
        <p:txBody>
          <a:bodyPr/>
          <a:lstStyle/>
          <a:p>
            <a:pPr algn="ctr"/>
            <a:r>
              <a:rPr lang="en-GB" dirty="0">
                <a:latin typeface="Twinkl Cursive Looped" panose="02000000000000000000" pitchFamily="2" charset="0"/>
                <a:cs typeface="Arial" panose="020B0604020202020204" pitchFamily="34" charset="0"/>
              </a:rPr>
              <a:t>Parental Support: Writing</a:t>
            </a:r>
          </a:p>
        </p:txBody>
      </p:sp>
      <p:sp>
        <p:nvSpPr>
          <p:cNvPr id="5" name="Content Placeholder 4">
            <a:extLst>
              <a:ext uri="{FF2B5EF4-FFF2-40B4-BE49-F238E27FC236}">
                <a16:creationId xmlns:a16="http://schemas.microsoft.com/office/drawing/2014/main" id="{D2C45B7C-5A1C-42FE-B510-7F6041F6AD33}"/>
              </a:ext>
            </a:extLst>
          </p:cNvPr>
          <p:cNvSpPr>
            <a:spLocks noGrp="1"/>
          </p:cNvSpPr>
          <p:nvPr>
            <p:ph idx="1"/>
          </p:nvPr>
        </p:nvSpPr>
        <p:spPr>
          <a:xfrm>
            <a:off x="467544" y="2060848"/>
            <a:ext cx="8435280" cy="4023360"/>
          </a:xfrm>
        </p:spPr>
        <p:txBody>
          <a:bodyPr>
            <a:noAutofit/>
          </a:bodyPr>
          <a:lstStyle/>
          <a:p>
            <a:pPr>
              <a:lnSpc>
                <a:spcPct val="150000"/>
              </a:lnSpc>
            </a:pPr>
            <a:r>
              <a:rPr lang="en-GB" sz="1800" dirty="0">
                <a:latin typeface="Twinkl Cursive Unlooped Thin" panose="02000000000000000000" pitchFamily="2" charset="0"/>
              </a:rPr>
              <a:t>Give your child a</a:t>
            </a:r>
            <a:r>
              <a:rPr lang="en-GB" sz="1800" dirty="0">
                <a:solidFill>
                  <a:srgbClr val="FF0000"/>
                </a:solidFill>
                <a:latin typeface="Twinkl Cursive Unlooped Thin" panose="02000000000000000000" pitchFamily="2" charset="0"/>
              </a:rPr>
              <a:t> fun prompt to spark creativity</a:t>
            </a:r>
            <a:r>
              <a:rPr lang="en-GB" sz="1800" dirty="0">
                <a:latin typeface="Twinkl Cursive Unlooped Thin" panose="02000000000000000000" pitchFamily="2" charset="0"/>
              </a:rPr>
              <a:t>: What if you could time travel for one day? Write about a mysterious door in your school. Just </a:t>
            </a:r>
            <a:r>
              <a:rPr lang="en-GB" sz="1800" dirty="0">
                <a:solidFill>
                  <a:srgbClr val="FF0000"/>
                </a:solidFill>
                <a:latin typeface="Twinkl Cursive Unlooped Thin" panose="02000000000000000000" pitchFamily="2" charset="0"/>
              </a:rPr>
              <a:t>5–10 minutes a day </a:t>
            </a:r>
            <a:r>
              <a:rPr lang="en-GB" sz="1800" dirty="0">
                <a:latin typeface="Twinkl Cursive Unlooped Thin" panose="02000000000000000000" pitchFamily="2" charset="0"/>
              </a:rPr>
              <a:t>builds confidence and fluency.</a:t>
            </a:r>
          </a:p>
          <a:p>
            <a:pPr>
              <a:lnSpc>
                <a:spcPct val="150000"/>
              </a:lnSpc>
            </a:pPr>
            <a:r>
              <a:rPr lang="en-GB" sz="1800" dirty="0">
                <a:latin typeface="Twinkl Cursive Unlooped Thin" panose="02000000000000000000" pitchFamily="2" charset="0"/>
              </a:rPr>
              <a:t>Make </a:t>
            </a:r>
            <a:r>
              <a:rPr lang="en-GB" sz="1800" dirty="0">
                <a:solidFill>
                  <a:srgbClr val="FF0000"/>
                </a:solidFill>
                <a:latin typeface="Twinkl Cursive Unlooped Thin" panose="02000000000000000000" pitchFamily="2" charset="0"/>
              </a:rPr>
              <a:t>writing meaningful </a:t>
            </a:r>
            <a:r>
              <a:rPr lang="en-GB" sz="1800" dirty="0">
                <a:latin typeface="Twinkl Cursive Unlooped Thin" panose="02000000000000000000" pitchFamily="2" charset="0"/>
              </a:rPr>
              <a:t>by using it in </a:t>
            </a:r>
            <a:r>
              <a:rPr lang="en-GB" sz="1800" dirty="0">
                <a:solidFill>
                  <a:srgbClr val="FF0000"/>
                </a:solidFill>
                <a:latin typeface="Twinkl Cursive Unlooped Thin" panose="02000000000000000000" pitchFamily="2" charset="0"/>
              </a:rPr>
              <a:t>everyday life</a:t>
            </a:r>
            <a:r>
              <a:rPr lang="en-GB" sz="1800" dirty="0">
                <a:latin typeface="Twinkl Cursive Unlooped Thin" panose="02000000000000000000" pitchFamily="2" charset="0"/>
              </a:rPr>
              <a:t>: Write a letter to a family member. Create a shopping list or recipe. Review a favourite book, game or film.</a:t>
            </a:r>
          </a:p>
          <a:p>
            <a:pPr>
              <a:lnSpc>
                <a:spcPct val="150000"/>
              </a:lnSpc>
            </a:pPr>
            <a:r>
              <a:rPr lang="en-GB" sz="1800" dirty="0">
                <a:latin typeface="Twinkl Cursive Unlooped Thin" panose="02000000000000000000" pitchFamily="2" charset="0"/>
              </a:rPr>
              <a:t>Keep a </a:t>
            </a:r>
            <a:r>
              <a:rPr lang="en-GB" sz="1800" dirty="0">
                <a:solidFill>
                  <a:srgbClr val="FF0000"/>
                </a:solidFill>
                <a:latin typeface="Twinkl Cursive Unlooped Thin" panose="02000000000000000000" pitchFamily="2" charset="0"/>
              </a:rPr>
              <a:t>writer’s journal</a:t>
            </a:r>
            <a:r>
              <a:rPr lang="en-GB" sz="1800" dirty="0">
                <a:latin typeface="Twinkl Cursive Unlooped Thin" panose="02000000000000000000" pitchFamily="2" charset="0"/>
              </a:rPr>
              <a:t>: A notebook just for ideas, doodles, new words or short stories.</a:t>
            </a:r>
          </a:p>
          <a:p>
            <a:pPr>
              <a:lnSpc>
                <a:spcPct val="150000"/>
              </a:lnSpc>
            </a:pPr>
            <a:r>
              <a:rPr lang="en-GB" sz="1800" dirty="0">
                <a:latin typeface="Twinkl Cursive Unlooped Thin" panose="02000000000000000000" pitchFamily="2" charset="0"/>
              </a:rPr>
              <a:t>We will provide </a:t>
            </a:r>
            <a:r>
              <a:rPr lang="en-GB" sz="1800" dirty="0">
                <a:solidFill>
                  <a:srgbClr val="FF0000"/>
                </a:solidFill>
                <a:latin typeface="Twinkl Cursive Unlooped Thin" panose="02000000000000000000" pitchFamily="2" charset="0"/>
              </a:rPr>
              <a:t>grammar homework weekly</a:t>
            </a:r>
            <a:r>
              <a:rPr lang="en-GB" sz="1800" dirty="0">
                <a:latin typeface="Twinkl Cursive Unlooped Thin" panose="02000000000000000000" pitchFamily="2" charset="0"/>
              </a:rPr>
              <a:t>, please ensure your child completes this!</a:t>
            </a:r>
          </a:p>
          <a:p>
            <a:pPr>
              <a:lnSpc>
                <a:spcPct val="150000"/>
              </a:lnSpc>
            </a:pPr>
            <a:endParaRPr lang="en-GB" sz="1200" dirty="0">
              <a:latin typeface="Twinkl Cursive Unlooped Thin" panose="02000000000000000000" pitchFamily="2" charset="0"/>
            </a:endParaRPr>
          </a:p>
        </p:txBody>
      </p:sp>
    </p:spTree>
    <p:extLst>
      <p:ext uri="{BB962C8B-B14F-4D97-AF65-F5344CB8AC3E}">
        <p14:creationId xmlns:p14="http://schemas.microsoft.com/office/powerpoint/2010/main" val="10451538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171400"/>
            <a:ext cx="7931224" cy="1143000"/>
          </a:xfrm>
        </p:spPr>
        <p:txBody>
          <a:bodyPr/>
          <a:lstStyle/>
          <a:p>
            <a:pPr algn="ctr"/>
            <a:r>
              <a:rPr lang="en-GB" dirty="0">
                <a:latin typeface="Twinkl Cursive Looped" panose="02000000000000000000" pitchFamily="2" charset="0"/>
                <a:cs typeface="Arial" panose="020B0604020202020204" pitchFamily="34" charset="0"/>
              </a:rPr>
              <a:t>Mathematics Expectations </a:t>
            </a:r>
          </a:p>
        </p:txBody>
      </p:sp>
      <p:sp>
        <p:nvSpPr>
          <p:cNvPr id="3" name="Content Placeholder 2"/>
          <p:cNvSpPr>
            <a:spLocks noGrp="1"/>
          </p:cNvSpPr>
          <p:nvPr>
            <p:ph idx="1"/>
          </p:nvPr>
        </p:nvSpPr>
        <p:spPr>
          <a:xfrm>
            <a:off x="0" y="1772816"/>
            <a:ext cx="9144000" cy="4032448"/>
          </a:xfrm>
        </p:spPr>
        <p:txBody>
          <a:bodyPr>
            <a:noAutofit/>
          </a:bodyPr>
          <a:lstStyle/>
          <a:p>
            <a:r>
              <a:rPr lang="en-GB" sz="1800" dirty="0">
                <a:solidFill>
                  <a:schemeClr val="tx1">
                    <a:lumMod val="65000"/>
                    <a:lumOff val="35000"/>
                  </a:schemeClr>
                </a:solidFill>
                <a:latin typeface="Twinkl Cursive Unlooped Thin" panose="02000000000000000000" pitchFamily="2" charset="0"/>
                <a:cs typeface="Arial" panose="020B0604020202020204" pitchFamily="34" charset="0"/>
              </a:rPr>
              <a:t>By the end of Year 6, your child should have a </a:t>
            </a:r>
            <a:r>
              <a:rPr lang="en-GB" sz="1800" dirty="0">
                <a:solidFill>
                  <a:srgbClr val="FF0000"/>
                </a:solidFill>
                <a:latin typeface="Twinkl Cursive Unlooped Thin" panose="02000000000000000000" pitchFamily="2" charset="0"/>
                <a:cs typeface="Arial" panose="020B0604020202020204" pitchFamily="34" charset="0"/>
              </a:rPr>
              <a:t>strong understanding of number</a:t>
            </a:r>
            <a:r>
              <a:rPr lang="en-GB" sz="1800" dirty="0">
                <a:solidFill>
                  <a:schemeClr val="tx1">
                    <a:lumMod val="65000"/>
                    <a:lumOff val="35000"/>
                  </a:schemeClr>
                </a:solidFill>
                <a:latin typeface="Twinkl Cursive Unlooped Thin" panose="02000000000000000000" pitchFamily="2" charset="0"/>
                <a:cs typeface="Arial" panose="020B0604020202020204" pitchFamily="34" charset="0"/>
              </a:rPr>
              <a:t>, including working confidently with larger numbers (up to 10 million), </a:t>
            </a:r>
            <a:r>
              <a:rPr lang="en-GB" sz="1800" dirty="0">
                <a:solidFill>
                  <a:srgbClr val="FF0000"/>
                </a:solidFill>
                <a:latin typeface="Twinkl Cursive Unlooped Thin" panose="02000000000000000000" pitchFamily="2" charset="0"/>
                <a:cs typeface="Arial" panose="020B0604020202020204" pitchFamily="34" charset="0"/>
              </a:rPr>
              <a:t>decimals</a:t>
            </a:r>
            <a:r>
              <a:rPr lang="en-GB" sz="1800" dirty="0">
                <a:solidFill>
                  <a:schemeClr val="tx1">
                    <a:lumMod val="65000"/>
                    <a:lumOff val="35000"/>
                  </a:schemeClr>
                </a:solidFill>
                <a:latin typeface="Twinkl Cursive Unlooped Thin" panose="02000000000000000000" pitchFamily="2" charset="0"/>
                <a:cs typeface="Arial" panose="020B0604020202020204" pitchFamily="34" charset="0"/>
              </a:rPr>
              <a:t>, </a:t>
            </a:r>
            <a:r>
              <a:rPr lang="en-GB" sz="1800" dirty="0">
                <a:solidFill>
                  <a:srgbClr val="FF0000"/>
                </a:solidFill>
                <a:latin typeface="Twinkl Cursive Unlooped Thin" panose="02000000000000000000" pitchFamily="2" charset="0"/>
                <a:cs typeface="Arial" panose="020B0604020202020204" pitchFamily="34" charset="0"/>
              </a:rPr>
              <a:t>fractions</a:t>
            </a:r>
            <a:r>
              <a:rPr lang="en-GB" sz="1800" dirty="0">
                <a:solidFill>
                  <a:schemeClr val="tx1">
                    <a:lumMod val="65000"/>
                    <a:lumOff val="35000"/>
                  </a:schemeClr>
                </a:solidFill>
                <a:latin typeface="Twinkl Cursive Unlooped Thin" panose="02000000000000000000" pitchFamily="2" charset="0"/>
                <a:cs typeface="Arial" panose="020B0604020202020204" pitchFamily="34" charset="0"/>
              </a:rPr>
              <a:t> and </a:t>
            </a:r>
            <a:r>
              <a:rPr lang="en-GB" sz="1800" dirty="0">
                <a:solidFill>
                  <a:srgbClr val="FF0000"/>
                </a:solidFill>
                <a:latin typeface="Twinkl Cursive Unlooped Thin" panose="02000000000000000000" pitchFamily="2" charset="0"/>
                <a:cs typeface="Arial" panose="020B0604020202020204" pitchFamily="34" charset="0"/>
              </a:rPr>
              <a:t>percentages</a:t>
            </a:r>
            <a:r>
              <a:rPr lang="en-GB" sz="1800" dirty="0">
                <a:solidFill>
                  <a:schemeClr val="tx1">
                    <a:lumMod val="65000"/>
                    <a:lumOff val="35000"/>
                  </a:schemeClr>
                </a:solidFill>
                <a:latin typeface="Twinkl Cursive Unlooped Thin" panose="02000000000000000000" pitchFamily="2" charset="0"/>
                <a:cs typeface="Arial" panose="020B0604020202020204" pitchFamily="34" charset="0"/>
              </a:rPr>
              <a:t>. </a:t>
            </a:r>
          </a:p>
          <a:p>
            <a:r>
              <a:rPr lang="en-GB" sz="1800" dirty="0">
                <a:solidFill>
                  <a:schemeClr val="tx1">
                    <a:lumMod val="65000"/>
                    <a:lumOff val="35000"/>
                  </a:schemeClr>
                </a:solidFill>
                <a:latin typeface="Twinkl Cursive Unlooped Thin" panose="02000000000000000000" pitchFamily="2" charset="0"/>
                <a:cs typeface="Arial" panose="020B0604020202020204" pitchFamily="34" charset="0"/>
              </a:rPr>
              <a:t>They should be able to use the </a:t>
            </a:r>
            <a:r>
              <a:rPr lang="en-GB" sz="1800" dirty="0">
                <a:solidFill>
                  <a:srgbClr val="FF0000"/>
                </a:solidFill>
                <a:latin typeface="Twinkl Cursive Unlooped Thin" panose="02000000000000000000" pitchFamily="2" charset="0"/>
                <a:cs typeface="Arial" panose="020B0604020202020204" pitchFamily="34" charset="0"/>
              </a:rPr>
              <a:t>four operations </a:t>
            </a:r>
            <a:r>
              <a:rPr lang="en-GB" sz="1800" dirty="0">
                <a:solidFill>
                  <a:schemeClr val="tx1">
                    <a:lumMod val="65000"/>
                    <a:lumOff val="35000"/>
                  </a:schemeClr>
                </a:solidFill>
                <a:latin typeface="Twinkl Cursive Unlooped Thin" panose="02000000000000000000" pitchFamily="2" charset="0"/>
                <a:cs typeface="Arial" panose="020B0604020202020204" pitchFamily="34" charset="0"/>
              </a:rPr>
              <a:t>– addition, subtraction, multiplication and division – to solve multi-step problems with accuracy and reasoning. </a:t>
            </a:r>
          </a:p>
          <a:p>
            <a:r>
              <a:rPr lang="en-GB" sz="1800" dirty="0">
                <a:solidFill>
                  <a:schemeClr val="tx1">
                    <a:lumMod val="65000"/>
                    <a:lumOff val="35000"/>
                  </a:schemeClr>
                </a:solidFill>
                <a:latin typeface="Twinkl Cursive Unlooped Thin" panose="02000000000000000000" pitchFamily="2" charset="0"/>
                <a:cs typeface="Arial" panose="020B0604020202020204" pitchFamily="34" charset="0"/>
              </a:rPr>
              <a:t>Children are expected to know their </a:t>
            </a:r>
            <a:r>
              <a:rPr lang="en-GB" sz="1800" dirty="0">
                <a:solidFill>
                  <a:srgbClr val="FF0000"/>
                </a:solidFill>
                <a:latin typeface="Twinkl Cursive Unlooped Thin" panose="02000000000000000000" pitchFamily="2" charset="0"/>
                <a:cs typeface="Arial" panose="020B0604020202020204" pitchFamily="34" charset="0"/>
              </a:rPr>
              <a:t>times tables up to 12×12 </a:t>
            </a:r>
            <a:r>
              <a:rPr lang="en-GB" sz="1800" dirty="0">
                <a:solidFill>
                  <a:schemeClr val="tx1">
                    <a:lumMod val="65000"/>
                    <a:lumOff val="35000"/>
                  </a:schemeClr>
                </a:solidFill>
                <a:latin typeface="Twinkl Cursive Unlooped Thin" panose="02000000000000000000" pitchFamily="2" charset="0"/>
                <a:cs typeface="Arial" panose="020B0604020202020204" pitchFamily="34" charset="0"/>
              </a:rPr>
              <a:t>and apply this knowledge to fractions, ratios and algebra. </a:t>
            </a:r>
          </a:p>
          <a:p>
            <a:r>
              <a:rPr lang="en-GB" sz="1800" dirty="0">
                <a:solidFill>
                  <a:schemeClr val="tx1">
                    <a:lumMod val="65000"/>
                    <a:lumOff val="35000"/>
                  </a:schemeClr>
                </a:solidFill>
                <a:latin typeface="Twinkl Cursive Unlooped Thin" panose="02000000000000000000" pitchFamily="2" charset="0"/>
                <a:cs typeface="Arial" panose="020B0604020202020204" pitchFamily="34" charset="0"/>
              </a:rPr>
              <a:t>They should understand and use </a:t>
            </a:r>
            <a:r>
              <a:rPr lang="en-GB" sz="1800" dirty="0">
                <a:solidFill>
                  <a:srgbClr val="FF0000"/>
                </a:solidFill>
                <a:latin typeface="Twinkl Cursive Unlooped Thin" panose="02000000000000000000" pitchFamily="2" charset="0"/>
                <a:cs typeface="Arial" panose="020B0604020202020204" pitchFamily="34" charset="0"/>
              </a:rPr>
              <a:t>measurement</a:t>
            </a:r>
            <a:r>
              <a:rPr lang="en-GB" sz="1800" dirty="0">
                <a:solidFill>
                  <a:schemeClr val="tx1">
                    <a:lumMod val="65000"/>
                    <a:lumOff val="35000"/>
                  </a:schemeClr>
                </a:solidFill>
                <a:latin typeface="Twinkl Cursive Unlooped Thin" panose="02000000000000000000" pitchFamily="2" charset="0"/>
                <a:cs typeface="Arial" panose="020B0604020202020204" pitchFamily="34" charset="0"/>
              </a:rPr>
              <a:t>, including converting between units (like cm to m or g to kg), and calculate area, perimeter and volume. </a:t>
            </a:r>
          </a:p>
          <a:p>
            <a:r>
              <a:rPr lang="en-GB" sz="1800" dirty="0">
                <a:solidFill>
                  <a:schemeClr val="tx1">
                    <a:lumMod val="65000"/>
                    <a:lumOff val="35000"/>
                  </a:schemeClr>
                </a:solidFill>
                <a:latin typeface="Twinkl Cursive Unlooped Thin" panose="02000000000000000000" pitchFamily="2" charset="0"/>
                <a:cs typeface="Arial" panose="020B0604020202020204" pitchFamily="34" charset="0"/>
              </a:rPr>
              <a:t>They will </a:t>
            </a:r>
            <a:r>
              <a:rPr lang="en-GB" sz="1800" dirty="0">
                <a:solidFill>
                  <a:srgbClr val="FF0000"/>
                </a:solidFill>
                <a:latin typeface="Twinkl Cursive Unlooped Thin" panose="02000000000000000000" pitchFamily="2" charset="0"/>
                <a:cs typeface="Arial" panose="020B0604020202020204" pitchFamily="34" charset="0"/>
              </a:rPr>
              <a:t>describe and draw shapes</a:t>
            </a:r>
            <a:r>
              <a:rPr lang="en-GB" sz="1800" dirty="0">
                <a:solidFill>
                  <a:schemeClr val="tx1">
                    <a:lumMod val="65000"/>
                    <a:lumOff val="35000"/>
                  </a:schemeClr>
                </a:solidFill>
                <a:latin typeface="Twinkl Cursive Unlooped Thin" panose="02000000000000000000" pitchFamily="2" charset="0"/>
                <a:cs typeface="Arial" panose="020B0604020202020204" pitchFamily="34" charset="0"/>
              </a:rPr>
              <a:t>, work with </a:t>
            </a:r>
            <a:r>
              <a:rPr lang="en-GB" sz="1800" dirty="0">
                <a:solidFill>
                  <a:srgbClr val="FF0000"/>
                </a:solidFill>
                <a:latin typeface="Twinkl Cursive Unlooped Thin" panose="02000000000000000000" pitchFamily="2" charset="0"/>
                <a:cs typeface="Arial" panose="020B0604020202020204" pitchFamily="34" charset="0"/>
              </a:rPr>
              <a:t>angles</a:t>
            </a:r>
            <a:r>
              <a:rPr lang="en-GB" sz="1800" dirty="0">
                <a:solidFill>
                  <a:schemeClr val="tx1">
                    <a:lumMod val="65000"/>
                    <a:lumOff val="35000"/>
                  </a:schemeClr>
                </a:solidFill>
                <a:latin typeface="Twinkl Cursive Unlooped Thin" panose="02000000000000000000" pitchFamily="2" charset="0"/>
                <a:cs typeface="Arial" panose="020B0604020202020204" pitchFamily="34" charset="0"/>
              </a:rPr>
              <a:t>, and use </a:t>
            </a:r>
            <a:r>
              <a:rPr lang="en-GB" sz="1800" dirty="0">
                <a:solidFill>
                  <a:srgbClr val="FF0000"/>
                </a:solidFill>
                <a:latin typeface="Twinkl Cursive Unlooped Thin" panose="02000000000000000000" pitchFamily="2" charset="0"/>
                <a:cs typeface="Arial" panose="020B0604020202020204" pitchFamily="34" charset="0"/>
              </a:rPr>
              <a:t>coordinates</a:t>
            </a:r>
            <a:r>
              <a:rPr lang="en-GB" sz="1800" dirty="0">
                <a:solidFill>
                  <a:schemeClr val="tx1">
                    <a:lumMod val="65000"/>
                    <a:lumOff val="35000"/>
                  </a:schemeClr>
                </a:solidFill>
                <a:latin typeface="Twinkl Cursive Unlooped Thin" panose="02000000000000000000" pitchFamily="2" charset="0"/>
                <a:cs typeface="Arial" panose="020B0604020202020204" pitchFamily="34" charset="0"/>
              </a:rPr>
              <a:t> in all four quadrants. </a:t>
            </a:r>
          </a:p>
          <a:p>
            <a:r>
              <a:rPr lang="en-GB" sz="1800" dirty="0">
                <a:solidFill>
                  <a:schemeClr val="tx1">
                    <a:lumMod val="65000"/>
                    <a:lumOff val="35000"/>
                  </a:schemeClr>
                </a:solidFill>
                <a:latin typeface="Twinkl Cursive Unlooped Thin" panose="02000000000000000000" pitchFamily="2" charset="0"/>
                <a:cs typeface="Arial" panose="020B0604020202020204" pitchFamily="34" charset="0"/>
              </a:rPr>
              <a:t>Children will also interpret and construct </a:t>
            </a:r>
            <a:r>
              <a:rPr lang="en-GB" sz="1800" dirty="0">
                <a:solidFill>
                  <a:srgbClr val="FF0000"/>
                </a:solidFill>
                <a:latin typeface="Twinkl Cursive Unlooped Thin" panose="02000000000000000000" pitchFamily="2" charset="0"/>
                <a:cs typeface="Arial" panose="020B0604020202020204" pitchFamily="34" charset="0"/>
              </a:rPr>
              <a:t>charts</a:t>
            </a:r>
            <a:r>
              <a:rPr lang="en-GB" sz="1800" dirty="0">
                <a:solidFill>
                  <a:schemeClr val="tx1">
                    <a:lumMod val="65000"/>
                    <a:lumOff val="35000"/>
                  </a:schemeClr>
                </a:solidFill>
                <a:latin typeface="Twinkl Cursive Unlooped Thin" panose="02000000000000000000" pitchFamily="2" charset="0"/>
                <a:cs typeface="Arial" panose="020B0604020202020204" pitchFamily="34" charset="0"/>
              </a:rPr>
              <a:t>, </a:t>
            </a:r>
            <a:r>
              <a:rPr lang="en-GB" sz="1800" dirty="0">
                <a:solidFill>
                  <a:srgbClr val="FF0000"/>
                </a:solidFill>
                <a:latin typeface="Twinkl Cursive Unlooped Thin" panose="02000000000000000000" pitchFamily="2" charset="0"/>
                <a:cs typeface="Arial" panose="020B0604020202020204" pitchFamily="34" charset="0"/>
              </a:rPr>
              <a:t>graphs </a:t>
            </a:r>
            <a:r>
              <a:rPr lang="en-GB" sz="1800" dirty="0">
                <a:solidFill>
                  <a:schemeClr val="tx1">
                    <a:lumMod val="65000"/>
                    <a:lumOff val="35000"/>
                  </a:schemeClr>
                </a:solidFill>
                <a:latin typeface="Twinkl Cursive Unlooped Thin" panose="02000000000000000000" pitchFamily="2" charset="0"/>
                <a:cs typeface="Arial" panose="020B0604020202020204" pitchFamily="34" charset="0"/>
              </a:rPr>
              <a:t>and </a:t>
            </a:r>
            <a:r>
              <a:rPr lang="en-GB" sz="1800" dirty="0">
                <a:solidFill>
                  <a:srgbClr val="FF0000"/>
                </a:solidFill>
                <a:latin typeface="Twinkl Cursive Unlooped Thin" panose="02000000000000000000" pitchFamily="2" charset="0"/>
                <a:cs typeface="Arial" panose="020B0604020202020204" pitchFamily="34" charset="0"/>
              </a:rPr>
              <a:t>data tables</a:t>
            </a:r>
            <a:r>
              <a:rPr lang="en-GB" sz="1800" dirty="0">
                <a:solidFill>
                  <a:schemeClr val="tx1">
                    <a:lumMod val="65000"/>
                    <a:lumOff val="35000"/>
                  </a:schemeClr>
                </a:solidFill>
                <a:latin typeface="Twinkl Cursive Unlooped Thin" panose="02000000000000000000" pitchFamily="2" charset="0"/>
                <a:cs typeface="Arial" panose="020B0604020202020204" pitchFamily="34" charset="0"/>
              </a:rPr>
              <a:t>, and apply maths to real-life situations. </a:t>
            </a:r>
          </a:p>
          <a:p>
            <a:r>
              <a:rPr lang="en-GB" sz="1800" dirty="0">
                <a:solidFill>
                  <a:schemeClr val="tx1">
                    <a:lumMod val="65000"/>
                    <a:lumOff val="35000"/>
                  </a:schemeClr>
                </a:solidFill>
                <a:latin typeface="Twinkl Cursive Unlooped Thin" panose="02000000000000000000" pitchFamily="2" charset="0"/>
                <a:cs typeface="Arial" panose="020B0604020202020204" pitchFamily="34" charset="0"/>
              </a:rPr>
              <a:t>Children should also explain their </a:t>
            </a:r>
            <a:r>
              <a:rPr lang="en-GB" sz="1800" dirty="0">
                <a:solidFill>
                  <a:srgbClr val="FF0000"/>
                </a:solidFill>
                <a:latin typeface="Twinkl Cursive Unlooped Thin" panose="02000000000000000000" pitchFamily="2" charset="0"/>
                <a:cs typeface="Arial" panose="020B0604020202020204" pitchFamily="34" charset="0"/>
              </a:rPr>
              <a:t>reasoning </a:t>
            </a:r>
            <a:r>
              <a:rPr lang="en-GB" sz="1800" dirty="0">
                <a:solidFill>
                  <a:schemeClr val="tx1">
                    <a:lumMod val="65000"/>
                    <a:lumOff val="35000"/>
                  </a:schemeClr>
                </a:solidFill>
                <a:latin typeface="Twinkl Cursive Unlooped Thin" panose="02000000000000000000" pitchFamily="2" charset="0"/>
                <a:cs typeface="Arial" panose="020B0604020202020204" pitchFamily="34" charset="0"/>
              </a:rPr>
              <a:t>clearly, showing how they reached an answer. </a:t>
            </a:r>
          </a:p>
        </p:txBody>
      </p:sp>
    </p:spTree>
    <p:extLst>
      <p:ext uri="{BB962C8B-B14F-4D97-AF65-F5344CB8AC3E}">
        <p14:creationId xmlns:p14="http://schemas.microsoft.com/office/powerpoint/2010/main" val="28130990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52" y="260648"/>
            <a:ext cx="9125148" cy="1143000"/>
          </a:xfrm>
        </p:spPr>
        <p:txBody>
          <a:bodyPr>
            <a:normAutofit/>
          </a:bodyPr>
          <a:lstStyle/>
          <a:p>
            <a:pPr algn="ctr"/>
            <a:r>
              <a:rPr lang="en-GB" dirty="0">
                <a:latin typeface="Twinkl Cursive Looped" panose="02000000000000000000" pitchFamily="2" charset="0"/>
                <a:cs typeface="Arial" panose="020B0604020202020204" pitchFamily="34" charset="0"/>
              </a:rPr>
              <a:t>Parental Support: Mathematics </a:t>
            </a:r>
          </a:p>
        </p:txBody>
      </p:sp>
      <p:sp>
        <p:nvSpPr>
          <p:cNvPr id="9" name="Content Placeholder 8">
            <a:extLst>
              <a:ext uri="{FF2B5EF4-FFF2-40B4-BE49-F238E27FC236}">
                <a16:creationId xmlns:a16="http://schemas.microsoft.com/office/drawing/2014/main" id="{D307B042-3835-4DB0-9F2C-039365C80267}"/>
              </a:ext>
            </a:extLst>
          </p:cNvPr>
          <p:cNvSpPr>
            <a:spLocks noGrp="1"/>
          </p:cNvSpPr>
          <p:nvPr>
            <p:ph idx="1"/>
          </p:nvPr>
        </p:nvSpPr>
        <p:spPr>
          <a:xfrm>
            <a:off x="107504" y="1845734"/>
            <a:ext cx="9125148" cy="4751618"/>
          </a:xfrm>
        </p:spPr>
        <p:txBody>
          <a:bodyPr>
            <a:normAutofit fontScale="85000" lnSpcReduction="10000"/>
          </a:bodyPr>
          <a:lstStyle/>
          <a:p>
            <a:pPr marL="0" indent="0">
              <a:buNone/>
            </a:pPr>
            <a:r>
              <a:rPr lang="en-GB" dirty="0">
                <a:solidFill>
                  <a:srgbClr val="FF0000"/>
                </a:solidFill>
                <a:latin typeface="Twinkl Cursive Unlooped Thin" panose="02000000000000000000" pitchFamily="2" charset="0"/>
              </a:rPr>
              <a:t>Practice times tables regularly </a:t>
            </a:r>
            <a:r>
              <a:rPr lang="en-GB" dirty="0">
                <a:latin typeface="Twinkl Cursive Unlooped Thin" panose="02000000000000000000" pitchFamily="2" charset="0"/>
              </a:rPr>
              <a:t>(up to </a:t>
            </a:r>
            <a:r>
              <a:rPr lang="en-GB" dirty="0" err="1">
                <a:latin typeface="Twinkl Cursive Unlooped Thin" panose="02000000000000000000" pitchFamily="2" charset="0"/>
              </a:rPr>
              <a:t>12x12</a:t>
            </a:r>
            <a:r>
              <a:rPr lang="en-GB" dirty="0">
                <a:latin typeface="Twinkl Cursive Unlooped Thin" panose="02000000000000000000" pitchFamily="2" charset="0"/>
              </a:rPr>
              <a:t>) using apps, or quick-fire games at home.</a:t>
            </a:r>
          </a:p>
          <a:p>
            <a:pPr marL="0" indent="0">
              <a:buNone/>
            </a:pPr>
            <a:r>
              <a:rPr lang="en-GB" dirty="0">
                <a:latin typeface="Twinkl Cursive Unlooped Thin" panose="02000000000000000000" pitchFamily="2" charset="0"/>
              </a:rPr>
              <a:t>Do </a:t>
            </a:r>
            <a:r>
              <a:rPr lang="en-GB" dirty="0">
                <a:solidFill>
                  <a:srgbClr val="FF0000"/>
                </a:solidFill>
                <a:latin typeface="Twinkl Cursive Unlooped Thin" panose="02000000000000000000" pitchFamily="2" charset="0"/>
              </a:rPr>
              <a:t>mental maths challenges </a:t>
            </a:r>
            <a:r>
              <a:rPr lang="en-GB" dirty="0">
                <a:latin typeface="Twinkl Cursive Unlooped Thin" panose="02000000000000000000" pitchFamily="2" charset="0"/>
              </a:rPr>
              <a:t>together, like adding or multiplying in your head while cooking or walking.</a:t>
            </a:r>
          </a:p>
          <a:p>
            <a:pPr marL="0" indent="0">
              <a:buNone/>
            </a:pPr>
            <a:r>
              <a:rPr lang="en-GB" dirty="0">
                <a:latin typeface="Twinkl Cursive Unlooped Thin" panose="02000000000000000000" pitchFamily="2" charset="0"/>
              </a:rPr>
              <a:t>Focus on </a:t>
            </a:r>
            <a:r>
              <a:rPr lang="en-GB" dirty="0">
                <a:solidFill>
                  <a:srgbClr val="FF0000"/>
                </a:solidFill>
                <a:latin typeface="Twinkl Cursive Unlooped Thin" panose="02000000000000000000" pitchFamily="2" charset="0"/>
              </a:rPr>
              <a:t>quick recall of number facts</a:t>
            </a:r>
            <a:r>
              <a:rPr lang="en-GB" dirty="0">
                <a:latin typeface="Twinkl Cursive Unlooped Thin" panose="02000000000000000000" pitchFamily="2" charset="0"/>
              </a:rPr>
              <a:t>, including division, doubles/halves, and number bonds.</a:t>
            </a:r>
          </a:p>
          <a:p>
            <a:pPr marL="0" indent="0">
              <a:buNone/>
            </a:pPr>
            <a:r>
              <a:rPr lang="en-GB" dirty="0">
                <a:latin typeface="Twinkl Cursive Unlooped Thin" panose="02000000000000000000" pitchFamily="2" charset="0"/>
              </a:rPr>
              <a:t>Use </a:t>
            </a:r>
            <a:r>
              <a:rPr lang="en-GB" dirty="0">
                <a:solidFill>
                  <a:srgbClr val="FF0000"/>
                </a:solidFill>
                <a:latin typeface="Twinkl Cursive Unlooped Thin" panose="02000000000000000000" pitchFamily="2" charset="0"/>
              </a:rPr>
              <a:t>maths in everyday life </a:t>
            </a:r>
            <a:r>
              <a:rPr lang="en-GB" dirty="0">
                <a:latin typeface="Twinkl Cursive Unlooped Thin" panose="02000000000000000000" pitchFamily="2" charset="0"/>
              </a:rPr>
              <a:t>- involve your child in shopping: estimate costs, calculate change, or compare prices and deals.</a:t>
            </a:r>
          </a:p>
          <a:p>
            <a:pPr marL="0" indent="0">
              <a:buNone/>
            </a:pPr>
            <a:r>
              <a:rPr lang="en-GB" dirty="0">
                <a:latin typeface="Twinkl Cursive Unlooped Thin" panose="02000000000000000000" pitchFamily="2" charset="0"/>
              </a:rPr>
              <a:t>Use </a:t>
            </a:r>
            <a:r>
              <a:rPr lang="en-GB" dirty="0">
                <a:solidFill>
                  <a:srgbClr val="FF0000"/>
                </a:solidFill>
                <a:latin typeface="Twinkl Cursive Unlooped Thin" panose="02000000000000000000" pitchFamily="2" charset="0"/>
              </a:rPr>
              <a:t>recipes</a:t>
            </a:r>
            <a:r>
              <a:rPr lang="en-GB" dirty="0">
                <a:latin typeface="Twinkl Cursive Unlooped Thin" panose="02000000000000000000" pitchFamily="2" charset="0"/>
              </a:rPr>
              <a:t> to explore</a:t>
            </a:r>
            <a:r>
              <a:rPr lang="en-GB" dirty="0">
                <a:solidFill>
                  <a:srgbClr val="FF0000"/>
                </a:solidFill>
                <a:latin typeface="Twinkl Cursive Unlooped Thin" panose="02000000000000000000" pitchFamily="2" charset="0"/>
              </a:rPr>
              <a:t> fractions</a:t>
            </a:r>
            <a:r>
              <a:rPr lang="en-GB" dirty="0">
                <a:latin typeface="Twinkl Cursive Unlooped Thin" panose="02000000000000000000" pitchFamily="2" charset="0"/>
              </a:rPr>
              <a:t>, </a:t>
            </a:r>
            <a:r>
              <a:rPr lang="en-GB" dirty="0">
                <a:solidFill>
                  <a:srgbClr val="FF0000"/>
                </a:solidFill>
                <a:latin typeface="Twinkl Cursive Unlooped Thin" panose="02000000000000000000" pitchFamily="2" charset="0"/>
              </a:rPr>
              <a:t>weights</a:t>
            </a:r>
            <a:r>
              <a:rPr lang="en-GB" dirty="0">
                <a:latin typeface="Twinkl Cursive Unlooped Thin" panose="02000000000000000000" pitchFamily="2" charset="0"/>
              </a:rPr>
              <a:t>, and </a:t>
            </a:r>
            <a:r>
              <a:rPr lang="en-GB" dirty="0">
                <a:solidFill>
                  <a:srgbClr val="FF0000"/>
                </a:solidFill>
                <a:latin typeface="Twinkl Cursive Unlooped Thin" panose="02000000000000000000" pitchFamily="2" charset="0"/>
              </a:rPr>
              <a:t>converting units </a:t>
            </a:r>
            <a:r>
              <a:rPr lang="en-GB" dirty="0">
                <a:latin typeface="Twinkl Cursive Unlooped Thin" panose="02000000000000000000" pitchFamily="2" charset="0"/>
              </a:rPr>
              <a:t>(e.g. grams to kilograms).</a:t>
            </a:r>
          </a:p>
          <a:p>
            <a:pPr marL="0" indent="0">
              <a:buNone/>
            </a:pPr>
            <a:r>
              <a:rPr lang="en-GB" dirty="0">
                <a:latin typeface="Twinkl Cursive Unlooped Thin" panose="02000000000000000000" pitchFamily="2" charset="0"/>
              </a:rPr>
              <a:t>Talk about</a:t>
            </a:r>
            <a:r>
              <a:rPr lang="en-GB" dirty="0">
                <a:solidFill>
                  <a:srgbClr val="FF0000"/>
                </a:solidFill>
                <a:latin typeface="Twinkl Cursive Unlooped Thin" panose="02000000000000000000" pitchFamily="2" charset="0"/>
              </a:rPr>
              <a:t> time </a:t>
            </a:r>
            <a:r>
              <a:rPr lang="en-GB" dirty="0">
                <a:latin typeface="Twinkl Cursive Unlooped Thin" panose="02000000000000000000" pitchFamily="2" charset="0"/>
              </a:rPr>
              <a:t>and </a:t>
            </a:r>
            <a:r>
              <a:rPr lang="en-GB" dirty="0">
                <a:solidFill>
                  <a:srgbClr val="FF0000"/>
                </a:solidFill>
                <a:latin typeface="Twinkl Cursive Unlooped Thin" panose="02000000000000000000" pitchFamily="2" charset="0"/>
              </a:rPr>
              <a:t>timetables, </a:t>
            </a:r>
            <a:r>
              <a:rPr lang="en-GB" dirty="0">
                <a:latin typeface="Twinkl Cursive Unlooped Thin" panose="02000000000000000000" pitchFamily="2" charset="0"/>
              </a:rPr>
              <a:t>especially when </a:t>
            </a:r>
            <a:r>
              <a:rPr lang="en-GB" dirty="0">
                <a:solidFill>
                  <a:srgbClr val="FF0000"/>
                </a:solidFill>
                <a:latin typeface="Twinkl Cursive Unlooped Thin" panose="02000000000000000000" pitchFamily="2" charset="0"/>
              </a:rPr>
              <a:t>planning journeys or daily routines</a:t>
            </a:r>
            <a:r>
              <a:rPr lang="en-GB" dirty="0">
                <a:latin typeface="Twinkl Cursive Unlooped Thin" panose="02000000000000000000" pitchFamily="2" charset="0"/>
              </a:rPr>
              <a:t>.</a:t>
            </a:r>
          </a:p>
          <a:p>
            <a:pPr marL="0" indent="0">
              <a:buNone/>
            </a:pPr>
            <a:r>
              <a:rPr lang="en-GB" dirty="0">
                <a:latin typeface="Twinkl Cursive Unlooped Thin" panose="02000000000000000000" pitchFamily="2" charset="0"/>
              </a:rPr>
              <a:t>Play </a:t>
            </a:r>
            <a:r>
              <a:rPr lang="en-GB" dirty="0">
                <a:solidFill>
                  <a:srgbClr val="FF0000"/>
                </a:solidFill>
                <a:latin typeface="Twinkl Cursive Unlooped Thin" panose="02000000000000000000" pitchFamily="2" charset="0"/>
              </a:rPr>
              <a:t>board games </a:t>
            </a:r>
            <a:r>
              <a:rPr lang="en-GB" dirty="0">
                <a:latin typeface="Twinkl Cursive Unlooped Thin" panose="02000000000000000000" pitchFamily="2" charset="0"/>
              </a:rPr>
              <a:t>or </a:t>
            </a:r>
            <a:r>
              <a:rPr lang="en-GB" dirty="0">
                <a:solidFill>
                  <a:srgbClr val="FF0000"/>
                </a:solidFill>
                <a:latin typeface="Twinkl Cursive Unlooped Thin" panose="02000000000000000000" pitchFamily="2" charset="0"/>
              </a:rPr>
              <a:t>card games </a:t>
            </a:r>
            <a:r>
              <a:rPr lang="en-GB" dirty="0">
                <a:latin typeface="Twinkl Cursive Unlooped Thin" panose="02000000000000000000" pitchFamily="2" charset="0"/>
              </a:rPr>
              <a:t>that use maths – like Monopoly or Countdown.</a:t>
            </a:r>
          </a:p>
          <a:p>
            <a:pPr marL="0" indent="0">
              <a:buNone/>
            </a:pPr>
            <a:r>
              <a:rPr lang="en-GB" dirty="0">
                <a:latin typeface="Twinkl Cursive Unlooped Thin" panose="02000000000000000000" pitchFamily="2" charset="0"/>
              </a:rPr>
              <a:t>Use maths </a:t>
            </a:r>
            <a:r>
              <a:rPr lang="en-GB" dirty="0">
                <a:solidFill>
                  <a:srgbClr val="FF0000"/>
                </a:solidFill>
                <a:latin typeface="Twinkl Cursive Unlooped Thin" panose="02000000000000000000" pitchFamily="2" charset="0"/>
              </a:rPr>
              <a:t>apps and websites </a:t>
            </a:r>
            <a:r>
              <a:rPr lang="en-GB" dirty="0">
                <a:latin typeface="Twinkl Cursive Unlooped Thin" panose="02000000000000000000" pitchFamily="2" charset="0"/>
              </a:rPr>
              <a:t>like BBC Bitesize, </a:t>
            </a:r>
            <a:r>
              <a:rPr lang="en-GB" dirty="0" err="1">
                <a:latin typeface="Twinkl Cursive Unlooped Thin" panose="02000000000000000000" pitchFamily="2" charset="0"/>
              </a:rPr>
              <a:t>Topmarks</a:t>
            </a:r>
            <a:r>
              <a:rPr lang="en-GB" dirty="0">
                <a:latin typeface="Twinkl Cursive Unlooped Thin" panose="02000000000000000000" pitchFamily="2" charset="0"/>
              </a:rPr>
              <a:t>, or </a:t>
            </a:r>
            <a:r>
              <a:rPr lang="en-GB" dirty="0" err="1">
                <a:latin typeface="Twinkl Cursive Unlooped Thin" panose="02000000000000000000" pitchFamily="2" charset="0"/>
              </a:rPr>
              <a:t>NRICH</a:t>
            </a:r>
            <a:r>
              <a:rPr lang="en-GB" dirty="0">
                <a:latin typeface="Twinkl Cursive Unlooped Thin" panose="02000000000000000000" pitchFamily="2" charset="0"/>
              </a:rPr>
              <a:t> for fun challenges.</a:t>
            </a:r>
          </a:p>
          <a:p>
            <a:pPr marL="0" indent="0">
              <a:buNone/>
            </a:pPr>
            <a:r>
              <a:rPr lang="en-GB" dirty="0">
                <a:latin typeface="Twinkl Cursive Unlooped Thin" panose="02000000000000000000" pitchFamily="2" charset="0"/>
              </a:rPr>
              <a:t>We will provide </a:t>
            </a:r>
            <a:r>
              <a:rPr lang="en-GB" dirty="0">
                <a:solidFill>
                  <a:srgbClr val="FF0000"/>
                </a:solidFill>
                <a:latin typeface="Twinkl Cursive Unlooped Thin" panose="02000000000000000000" pitchFamily="2" charset="0"/>
              </a:rPr>
              <a:t>maths homework to consolidate learning </a:t>
            </a:r>
            <a:r>
              <a:rPr lang="en-GB" dirty="0">
                <a:latin typeface="Twinkl Cursive Unlooped Thin" panose="02000000000000000000" pitchFamily="2" charset="0"/>
              </a:rPr>
              <a:t>– please ensure your child completes it!</a:t>
            </a:r>
          </a:p>
          <a:p>
            <a:pPr marL="0" indent="0">
              <a:buNone/>
            </a:pPr>
            <a:r>
              <a:rPr lang="en-GB" dirty="0">
                <a:latin typeface="Twinkl Cursive Unlooped Thin" panose="02000000000000000000" pitchFamily="2" charset="0"/>
              </a:rPr>
              <a:t>The website </a:t>
            </a:r>
            <a:r>
              <a:rPr lang="en-GB" dirty="0">
                <a:latin typeface="Twinkl Cursive Unlooped Thin" panose="02000000000000000000" pitchFamily="2" charset="0"/>
                <a:hlinkClick r:id="rId3"/>
              </a:rPr>
              <a:t>mathisfun.com </a:t>
            </a:r>
            <a:r>
              <a:rPr lang="en-GB" dirty="0">
                <a:latin typeface="Twinkl Cursive Unlooped Thin" panose="02000000000000000000" pitchFamily="2" charset="0"/>
              </a:rPr>
              <a:t>is so helpful. It provides strategies if your child is struggling with the homework. </a:t>
            </a:r>
          </a:p>
          <a:p>
            <a:endParaRPr lang="en-GB" dirty="0">
              <a:latin typeface="Twinkl Cursive Unlooped Thin" panose="02000000000000000000" pitchFamily="2" charset="0"/>
            </a:endParaRPr>
          </a:p>
          <a:p>
            <a:endParaRPr lang="en-GB" dirty="0">
              <a:latin typeface="Twinkl Cursive Unlooped Thin" panose="02000000000000000000" pitchFamily="2" charset="0"/>
            </a:endParaRPr>
          </a:p>
        </p:txBody>
      </p:sp>
    </p:spTree>
    <p:extLst>
      <p:ext uri="{BB962C8B-B14F-4D97-AF65-F5344CB8AC3E}">
        <p14:creationId xmlns:p14="http://schemas.microsoft.com/office/powerpoint/2010/main" val="1135688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9392"/>
            <a:ext cx="9106842" cy="1143000"/>
          </a:xfrm>
        </p:spPr>
        <p:txBody>
          <a:bodyPr/>
          <a:lstStyle/>
          <a:p>
            <a:pPr algn="ctr"/>
            <a:r>
              <a:rPr lang="en-GB" dirty="0">
                <a:latin typeface="Twinkl Cursive Looped" panose="02000000000000000000" pitchFamily="2" charset="0"/>
                <a:cs typeface="Arial" panose="020B0604020202020204" pitchFamily="34" charset="0"/>
              </a:rPr>
              <a:t>Homework </a:t>
            </a:r>
          </a:p>
        </p:txBody>
      </p:sp>
      <p:pic>
        <p:nvPicPr>
          <p:cNvPr id="3" name="Picture 2">
            <a:extLst>
              <a:ext uri="{FF2B5EF4-FFF2-40B4-BE49-F238E27FC236}">
                <a16:creationId xmlns:a16="http://schemas.microsoft.com/office/drawing/2014/main" id="{4CACA4FC-9C4E-4413-8B3B-61D1A559398C}"/>
              </a:ext>
            </a:extLst>
          </p:cNvPr>
          <p:cNvPicPr>
            <a:picLocks noChangeAspect="1"/>
          </p:cNvPicPr>
          <p:nvPr/>
        </p:nvPicPr>
        <p:blipFill>
          <a:blip r:embed="rId3"/>
          <a:stretch>
            <a:fillRect/>
          </a:stretch>
        </p:blipFill>
        <p:spPr>
          <a:xfrm>
            <a:off x="8326486" y="81930"/>
            <a:ext cx="780356" cy="780356"/>
          </a:xfrm>
          <a:prstGeom prst="rect">
            <a:avLst/>
          </a:prstGeom>
        </p:spPr>
      </p:pic>
      <p:sp>
        <p:nvSpPr>
          <p:cNvPr id="7" name="TextBox 6">
            <a:extLst>
              <a:ext uri="{FF2B5EF4-FFF2-40B4-BE49-F238E27FC236}">
                <a16:creationId xmlns:a16="http://schemas.microsoft.com/office/drawing/2014/main" id="{9E7921BD-EF14-402F-B1D2-CC6D61E93FCF}"/>
              </a:ext>
            </a:extLst>
          </p:cNvPr>
          <p:cNvSpPr txBox="1"/>
          <p:nvPr/>
        </p:nvSpPr>
        <p:spPr>
          <a:xfrm>
            <a:off x="323528" y="1988840"/>
            <a:ext cx="7591126" cy="3477875"/>
          </a:xfrm>
          <a:prstGeom prst="rect">
            <a:avLst/>
          </a:prstGeom>
          <a:noFill/>
        </p:spPr>
        <p:txBody>
          <a:bodyPr wrap="square" rtlCol="0">
            <a:spAutoFit/>
          </a:bodyPr>
          <a:lstStyle/>
          <a:p>
            <a:r>
              <a:rPr lang="en-GB" sz="2000" dirty="0">
                <a:solidFill>
                  <a:schemeClr val="tx1">
                    <a:lumMod val="75000"/>
                    <a:lumOff val="25000"/>
                  </a:schemeClr>
                </a:solidFill>
                <a:latin typeface="Twinkl Cursive Unlooped Thin" panose="02000000000000000000" pitchFamily="2" charset="0"/>
              </a:rPr>
              <a:t>Each Friday, the children will receive one </a:t>
            </a:r>
            <a:r>
              <a:rPr lang="en-GB" sz="2000" b="1" dirty="0">
                <a:solidFill>
                  <a:srgbClr val="FF0000"/>
                </a:solidFill>
                <a:latin typeface="Twinkl Cursive Unlooped Thin" panose="02000000000000000000" pitchFamily="2" charset="0"/>
              </a:rPr>
              <a:t>maths</a:t>
            </a:r>
            <a:r>
              <a:rPr lang="en-GB" sz="2000" dirty="0">
                <a:solidFill>
                  <a:schemeClr val="tx1">
                    <a:lumMod val="75000"/>
                    <a:lumOff val="25000"/>
                  </a:schemeClr>
                </a:solidFill>
                <a:latin typeface="Twinkl Cursive Unlooped Thin" panose="02000000000000000000" pitchFamily="2" charset="0"/>
              </a:rPr>
              <a:t>, one </a:t>
            </a:r>
            <a:r>
              <a:rPr lang="en-GB" sz="2000" b="1" dirty="0">
                <a:solidFill>
                  <a:srgbClr val="FF0000"/>
                </a:solidFill>
                <a:latin typeface="Twinkl Cursive Unlooped Thin" panose="02000000000000000000" pitchFamily="2" charset="0"/>
              </a:rPr>
              <a:t>grammar</a:t>
            </a:r>
            <a:r>
              <a:rPr lang="en-GB" sz="2000" dirty="0">
                <a:solidFill>
                  <a:srgbClr val="FF0000"/>
                </a:solidFill>
                <a:latin typeface="Twinkl Cursive Unlooped Thin" panose="02000000000000000000" pitchFamily="2" charset="0"/>
              </a:rPr>
              <a:t> </a:t>
            </a:r>
            <a:r>
              <a:rPr lang="en-GB" sz="2000" dirty="0">
                <a:solidFill>
                  <a:schemeClr val="tx1">
                    <a:lumMod val="75000"/>
                    <a:lumOff val="25000"/>
                  </a:schemeClr>
                </a:solidFill>
                <a:latin typeface="Twinkl Cursive Unlooped Thin" panose="02000000000000000000" pitchFamily="2" charset="0"/>
              </a:rPr>
              <a:t>and one</a:t>
            </a:r>
            <a:r>
              <a:rPr lang="en-GB" sz="2000" dirty="0">
                <a:solidFill>
                  <a:srgbClr val="FF0000"/>
                </a:solidFill>
                <a:latin typeface="Twinkl Cursive Unlooped Thin" panose="02000000000000000000" pitchFamily="2" charset="0"/>
              </a:rPr>
              <a:t> </a:t>
            </a:r>
            <a:r>
              <a:rPr lang="en-GB" sz="2000" b="1" dirty="0">
                <a:solidFill>
                  <a:srgbClr val="FF0000"/>
                </a:solidFill>
                <a:latin typeface="Twinkl Cursive Unlooped Thin" panose="02000000000000000000" pitchFamily="2" charset="0"/>
              </a:rPr>
              <a:t>reading</a:t>
            </a:r>
            <a:r>
              <a:rPr lang="en-GB" sz="2000" dirty="0">
                <a:solidFill>
                  <a:srgbClr val="FF0000"/>
                </a:solidFill>
                <a:latin typeface="Twinkl Cursive Unlooped Thin" panose="02000000000000000000" pitchFamily="2" charset="0"/>
              </a:rPr>
              <a:t> </a:t>
            </a:r>
            <a:r>
              <a:rPr lang="en-GB" sz="2000" dirty="0">
                <a:solidFill>
                  <a:schemeClr val="tx1">
                    <a:lumMod val="75000"/>
                    <a:lumOff val="25000"/>
                  </a:schemeClr>
                </a:solidFill>
                <a:latin typeface="Twinkl Cursive Unlooped Thin" panose="02000000000000000000" pitchFamily="2" charset="0"/>
              </a:rPr>
              <a:t>piece of homework. </a:t>
            </a:r>
          </a:p>
          <a:p>
            <a:endParaRPr lang="en-GB" sz="2000" dirty="0">
              <a:solidFill>
                <a:schemeClr val="tx1">
                  <a:lumMod val="75000"/>
                  <a:lumOff val="25000"/>
                </a:schemeClr>
              </a:solidFill>
              <a:latin typeface="Twinkl Cursive Unlooped Thin" panose="02000000000000000000" pitchFamily="2" charset="0"/>
            </a:endParaRPr>
          </a:p>
          <a:p>
            <a:r>
              <a:rPr lang="en-GB" sz="2000" dirty="0">
                <a:solidFill>
                  <a:schemeClr val="tx1">
                    <a:lumMod val="75000"/>
                    <a:lumOff val="25000"/>
                  </a:schemeClr>
                </a:solidFill>
                <a:latin typeface="Twinkl Cursive Unlooped Thin" panose="02000000000000000000" pitchFamily="2" charset="0"/>
              </a:rPr>
              <a:t>Each of these tasks will take them </a:t>
            </a:r>
            <a:r>
              <a:rPr lang="en-GB" sz="2000" b="1" dirty="0">
                <a:solidFill>
                  <a:srgbClr val="FF0000"/>
                </a:solidFill>
                <a:latin typeface="Twinkl Cursive Unlooped Thin" panose="02000000000000000000" pitchFamily="2" charset="0"/>
              </a:rPr>
              <a:t>5-10 minutes each </a:t>
            </a:r>
            <a:r>
              <a:rPr lang="en-GB" sz="2000" dirty="0">
                <a:solidFill>
                  <a:schemeClr val="tx1">
                    <a:lumMod val="75000"/>
                    <a:lumOff val="25000"/>
                  </a:schemeClr>
                </a:solidFill>
                <a:latin typeface="Twinkl Cursive Unlooped Thin" panose="02000000000000000000" pitchFamily="2" charset="0"/>
              </a:rPr>
              <a:t>– so they will do no more than 30 minutes of homework each week. </a:t>
            </a:r>
          </a:p>
          <a:p>
            <a:endParaRPr lang="en-GB" sz="2000" dirty="0">
              <a:solidFill>
                <a:schemeClr val="tx1">
                  <a:lumMod val="75000"/>
                  <a:lumOff val="25000"/>
                </a:schemeClr>
              </a:solidFill>
              <a:latin typeface="Twinkl Cursive Unlooped Thin" panose="02000000000000000000" pitchFamily="2" charset="0"/>
            </a:endParaRPr>
          </a:p>
          <a:p>
            <a:r>
              <a:rPr lang="en-GB" sz="2000" dirty="0">
                <a:solidFill>
                  <a:schemeClr val="tx1">
                    <a:lumMod val="75000"/>
                    <a:lumOff val="25000"/>
                  </a:schemeClr>
                </a:solidFill>
                <a:latin typeface="Twinkl Cursive Unlooped Thin" panose="02000000000000000000" pitchFamily="2" charset="0"/>
              </a:rPr>
              <a:t>What has worked really well for children in Year 6 this year is to buy a nice </a:t>
            </a:r>
            <a:r>
              <a:rPr lang="en-GB" sz="2000" b="1" dirty="0">
                <a:solidFill>
                  <a:srgbClr val="FF0000"/>
                </a:solidFill>
                <a:latin typeface="Twinkl Cursive Unlooped Thin" panose="02000000000000000000" pitchFamily="2" charset="0"/>
              </a:rPr>
              <a:t>folder to keep their homework in </a:t>
            </a:r>
            <a:r>
              <a:rPr lang="en-GB" sz="2000" dirty="0">
                <a:solidFill>
                  <a:schemeClr val="tx1">
                    <a:lumMod val="75000"/>
                    <a:lumOff val="25000"/>
                  </a:schemeClr>
                </a:solidFill>
                <a:latin typeface="Twinkl Cursive Unlooped Thin" panose="02000000000000000000" pitchFamily="2" charset="0"/>
              </a:rPr>
              <a:t>so that they can revise from it in the run-up to SATs! </a:t>
            </a:r>
          </a:p>
          <a:p>
            <a:endParaRPr lang="en-GB" sz="2000" dirty="0">
              <a:solidFill>
                <a:schemeClr val="tx1">
                  <a:lumMod val="75000"/>
                  <a:lumOff val="25000"/>
                </a:schemeClr>
              </a:solidFill>
              <a:latin typeface="Twinkl Cursive Unlooped Thin" panose="02000000000000000000" pitchFamily="2" charset="0"/>
            </a:endParaRPr>
          </a:p>
          <a:p>
            <a:r>
              <a:rPr lang="en-GB" sz="2000" dirty="0">
                <a:solidFill>
                  <a:schemeClr val="tx1">
                    <a:lumMod val="75000"/>
                    <a:lumOff val="25000"/>
                  </a:schemeClr>
                </a:solidFill>
                <a:latin typeface="Twinkl Cursive Unlooped Thin" panose="02000000000000000000" pitchFamily="2" charset="0"/>
              </a:rPr>
              <a:t>They will bring their homework in to be marked on </a:t>
            </a:r>
            <a:r>
              <a:rPr lang="en-GB" sz="2000" b="1" dirty="0">
                <a:solidFill>
                  <a:srgbClr val="FF0000"/>
                </a:solidFill>
                <a:latin typeface="Twinkl Cursive Unlooped Thin" panose="02000000000000000000" pitchFamily="2" charset="0"/>
              </a:rPr>
              <a:t>Fridays</a:t>
            </a:r>
            <a:r>
              <a:rPr lang="en-GB" sz="2000" dirty="0">
                <a:solidFill>
                  <a:srgbClr val="FF0000"/>
                </a:solidFill>
                <a:latin typeface="Twinkl Cursive Unlooped Thin" panose="02000000000000000000" pitchFamily="2" charset="0"/>
              </a:rPr>
              <a:t>. </a:t>
            </a:r>
          </a:p>
        </p:txBody>
      </p:sp>
      <p:pic>
        <p:nvPicPr>
          <p:cNvPr id="8" name="Picture 7">
            <a:extLst>
              <a:ext uri="{FF2B5EF4-FFF2-40B4-BE49-F238E27FC236}">
                <a16:creationId xmlns:a16="http://schemas.microsoft.com/office/drawing/2014/main" id="{73ABA490-6231-4CBF-BD49-6297F05D47BA}"/>
              </a:ext>
            </a:extLst>
          </p:cNvPr>
          <p:cNvPicPr>
            <a:picLocks noChangeAspect="1"/>
          </p:cNvPicPr>
          <p:nvPr/>
        </p:nvPicPr>
        <p:blipFill>
          <a:blip r:embed="rId4"/>
          <a:stretch>
            <a:fillRect/>
          </a:stretch>
        </p:blipFill>
        <p:spPr>
          <a:xfrm>
            <a:off x="7020272" y="4470043"/>
            <a:ext cx="2003297" cy="1585944"/>
          </a:xfrm>
          <a:prstGeom prst="rect">
            <a:avLst/>
          </a:prstGeom>
        </p:spPr>
      </p:pic>
    </p:spTree>
    <p:extLst>
      <p:ext uri="{BB962C8B-B14F-4D97-AF65-F5344CB8AC3E}">
        <p14:creationId xmlns:p14="http://schemas.microsoft.com/office/powerpoint/2010/main" val="30941966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C0F7BE1E-64CB-4CF7-93B9-3479AF4E5050}"/>
              </a:ext>
            </a:extLst>
          </p:cNvPr>
          <p:cNvSpPr>
            <a:spLocks noGrp="1"/>
          </p:cNvSpPr>
          <p:nvPr>
            <p:ph type="title"/>
          </p:nvPr>
        </p:nvSpPr>
        <p:spPr>
          <a:xfrm>
            <a:off x="0" y="274638"/>
            <a:ext cx="9144000" cy="1143000"/>
          </a:xfrm>
        </p:spPr>
        <p:txBody>
          <a:bodyPr/>
          <a:lstStyle/>
          <a:p>
            <a:pPr algn="ctr"/>
            <a:r>
              <a:rPr lang="en-GB" dirty="0">
                <a:latin typeface="Twinkl Cursive Looped" panose="02000000000000000000" pitchFamily="2" charset="0"/>
                <a:cs typeface="Arial" panose="020B0604020202020204" pitchFamily="34" charset="0"/>
              </a:rPr>
              <a:t>Keeping in Touch</a:t>
            </a:r>
          </a:p>
        </p:txBody>
      </p:sp>
      <p:sp>
        <p:nvSpPr>
          <p:cNvPr id="6" name="Content Placeholder 5">
            <a:extLst>
              <a:ext uri="{FF2B5EF4-FFF2-40B4-BE49-F238E27FC236}">
                <a16:creationId xmlns:a16="http://schemas.microsoft.com/office/drawing/2014/main" id="{BF6593F9-AF39-4639-B907-4AF6429F8255}"/>
              </a:ext>
            </a:extLst>
          </p:cNvPr>
          <p:cNvSpPr>
            <a:spLocks noGrp="1"/>
          </p:cNvSpPr>
          <p:nvPr>
            <p:ph idx="1"/>
          </p:nvPr>
        </p:nvSpPr>
        <p:spPr>
          <a:xfrm>
            <a:off x="396787" y="2996952"/>
            <a:ext cx="8589837" cy="4048603"/>
          </a:xfrm>
        </p:spPr>
        <p:txBody>
          <a:bodyPr>
            <a:normAutofit/>
          </a:bodyPr>
          <a:lstStyle/>
          <a:p>
            <a:pPr marL="114300" indent="0" algn="ctr">
              <a:buNone/>
            </a:pPr>
            <a:endParaRPr lang="en-GB" dirty="0"/>
          </a:p>
          <a:p>
            <a:pPr marL="114300" indent="0" algn="ctr">
              <a:buNone/>
            </a:pPr>
            <a:endParaRPr lang="en-GB" dirty="0"/>
          </a:p>
          <a:p>
            <a:pPr marL="114300" indent="0" algn="ctr">
              <a:buNone/>
            </a:pPr>
            <a:endParaRPr lang="en-GB" dirty="0"/>
          </a:p>
          <a:p>
            <a:pPr marL="114300" indent="0" algn="ctr">
              <a:buNone/>
            </a:pPr>
            <a:endParaRPr lang="en-GB" dirty="0"/>
          </a:p>
          <a:p>
            <a:pPr marL="114300" indent="0" algn="ctr">
              <a:buNone/>
            </a:pPr>
            <a:endParaRPr lang="en-GB" dirty="0">
              <a:latin typeface="Twinkl Cursive Unlooped Thin" panose="02000000000000000000" pitchFamily="2" charset="0"/>
            </a:endParaRPr>
          </a:p>
          <a:p>
            <a:pPr marL="114300" indent="0" algn="ctr">
              <a:buNone/>
            </a:pPr>
            <a:r>
              <a:rPr lang="en-GB" dirty="0">
                <a:latin typeface="Twinkl Cursive Unlooped Thin" panose="02000000000000000000" pitchFamily="2" charset="0"/>
              </a:rPr>
              <a:t>We also publish </a:t>
            </a:r>
            <a:r>
              <a:rPr lang="en-GB" b="1" dirty="0">
                <a:latin typeface="Twinkl Cursive Unlooped Thin" panose="02000000000000000000" pitchFamily="2" charset="0"/>
              </a:rPr>
              <a:t>Barnfields’ Bulletin </a:t>
            </a:r>
            <a:r>
              <a:rPr lang="en-GB" dirty="0">
                <a:latin typeface="Twinkl Cursive Unlooped Thin" panose="02000000000000000000" pitchFamily="2" charset="0"/>
              </a:rPr>
              <a:t>every two weeks which contains important information, such as any upcoming events.</a:t>
            </a:r>
          </a:p>
          <a:p>
            <a:pPr marL="114300" indent="0" algn="ctr">
              <a:buNone/>
            </a:pPr>
            <a:r>
              <a:rPr lang="en-GB" dirty="0"/>
              <a:t> </a:t>
            </a:r>
          </a:p>
        </p:txBody>
      </p:sp>
      <p:sp>
        <p:nvSpPr>
          <p:cNvPr id="7" name="Rectangle 6">
            <a:extLst>
              <a:ext uri="{FF2B5EF4-FFF2-40B4-BE49-F238E27FC236}">
                <a16:creationId xmlns:a16="http://schemas.microsoft.com/office/drawing/2014/main" id="{23449220-E2C8-4599-8670-415EC91A338C}"/>
              </a:ext>
            </a:extLst>
          </p:cNvPr>
          <p:cNvSpPr/>
          <p:nvPr/>
        </p:nvSpPr>
        <p:spPr>
          <a:xfrm>
            <a:off x="-25830" y="1844824"/>
            <a:ext cx="9012455" cy="1446550"/>
          </a:xfrm>
          <a:prstGeom prst="rect">
            <a:avLst/>
          </a:prstGeom>
        </p:spPr>
        <p:txBody>
          <a:bodyPr wrap="square">
            <a:spAutoFit/>
          </a:bodyPr>
          <a:lstStyle/>
          <a:p>
            <a:pPr marL="114300" indent="0" algn="ctr">
              <a:buNone/>
            </a:pPr>
            <a:r>
              <a:rPr lang="en-GB" sz="2200" dirty="0"/>
              <a:t>Email: </a:t>
            </a:r>
            <a:r>
              <a:rPr lang="en-GB" sz="2200" dirty="0">
                <a:hlinkClick r:id="rId3"/>
              </a:rPr>
              <a:t>office@barnfields.staffs.sch.uk</a:t>
            </a:r>
            <a:endParaRPr lang="en-GB" sz="2200" dirty="0"/>
          </a:p>
          <a:p>
            <a:pPr marL="114300" indent="0" algn="ctr">
              <a:buNone/>
            </a:pPr>
            <a:r>
              <a:rPr lang="en-GB" sz="2200" dirty="0"/>
              <a:t>Mr Ball: </a:t>
            </a:r>
            <a:r>
              <a:rPr lang="en-GB" sz="2200" dirty="0">
                <a:hlinkClick r:id="rId4"/>
              </a:rPr>
              <a:t>headteacher@barnfields.staffs.sch.uk</a:t>
            </a:r>
            <a:r>
              <a:rPr lang="en-GB" sz="2200" dirty="0"/>
              <a:t> </a:t>
            </a:r>
          </a:p>
          <a:p>
            <a:pPr marL="114300" indent="0" algn="ctr">
              <a:buNone/>
            </a:pPr>
            <a:r>
              <a:rPr lang="en-GB" sz="2200" dirty="0"/>
              <a:t>Mrs. Darlington: </a:t>
            </a:r>
            <a:r>
              <a:rPr lang="en-GB" sz="2200" u="sng" dirty="0">
                <a:solidFill>
                  <a:srgbClr val="FFC000"/>
                </a:solidFill>
              </a:rPr>
              <a:t>deputy</a:t>
            </a:r>
            <a:r>
              <a:rPr lang="en-GB" sz="2200" u="sng" dirty="0">
                <a:solidFill>
                  <a:srgbClr val="FFC000"/>
                </a:solidFill>
                <a:hlinkClick r:id="rId5">
                  <a:extLst>
                    <a:ext uri="{A12FA001-AC4F-418D-AE19-62706E023703}">
                      <ahyp:hlinkClr xmlns:ahyp="http://schemas.microsoft.com/office/drawing/2018/hyperlinkcolor" val="tx"/>
                    </a:ext>
                  </a:extLst>
                </a:hlinkClick>
              </a:rPr>
              <a:t>@</a:t>
            </a:r>
            <a:r>
              <a:rPr lang="en-GB" sz="2200" dirty="0">
                <a:solidFill>
                  <a:srgbClr val="FFC000"/>
                </a:solidFill>
                <a:hlinkClick r:id="rId5">
                  <a:extLst>
                    <a:ext uri="{A12FA001-AC4F-418D-AE19-62706E023703}">
                      <ahyp:hlinkClr xmlns:ahyp="http://schemas.microsoft.com/office/drawing/2018/hyperlinkcolor" val="tx"/>
                    </a:ext>
                  </a:extLst>
                </a:hlinkClick>
              </a:rPr>
              <a:t>barnfields.staffs.sch.uk</a:t>
            </a:r>
            <a:endParaRPr lang="en-GB" sz="2200" dirty="0">
              <a:solidFill>
                <a:srgbClr val="FFC000"/>
              </a:solidFill>
            </a:endParaRPr>
          </a:p>
          <a:p>
            <a:pPr marL="114300" indent="0" algn="ctr">
              <a:buNone/>
            </a:pPr>
            <a:r>
              <a:rPr lang="en-GB" sz="2200" dirty="0"/>
              <a:t>Miss </a:t>
            </a:r>
            <a:r>
              <a:rPr lang="en-GB" sz="2200" dirty="0" err="1"/>
              <a:t>Chesworth</a:t>
            </a:r>
            <a:r>
              <a:rPr lang="en-GB" sz="2200" dirty="0"/>
              <a:t> </a:t>
            </a:r>
            <a:r>
              <a:rPr lang="en-GB" sz="2200" dirty="0">
                <a:hlinkClick r:id="rId6"/>
              </a:rPr>
              <a:t>senco_BP@barnfields.staffs.sch.uk</a:t>
            </a:r>
            <a:r>
              <a:rPr lang="en-GB" sz="2200" dirty="0"/>
              <a:t> </a:t>
            </a:r>
          </a:p>
        </p:txBody>
      </p:sp>
      <p:pic>
        <p:nvPicPr>
          <p:cNvPr id="2" name="Picture 1">
            <a:extLst>
              <a:ext uri="{FF2B5EF4-FFF2-40B4-BE49-F238E27FC236}">
                <a16:creationId xmlns:a16="http://schemas.microsoft.com/office/drawing/2014/main" id="{C7F68A62-DDA7-4AEF-9719-5574237D8F52}"/>
              </a:ext>
            </a:extLst>
          </p:cNvPr>
          <p:cNvPicPr>
            <a:picLocks noChangeAspect="1"/>
          </p:cNvPicPr>
          <p:nvPr/>
        </p:nvPicPr>
        <p:blipFill>
          <a:blip r:embed="rId7"/>
          <a:stretch>
            <a:fillRect/>
          </a:stretch>
        </p:blipFill>
        <p:spPr>
          <a:xfrm>
            <a:off x="8206270" y="125940"/>
            <a:ext cx="780356" cy="780356"/>
          </a:xfrm>
          <a:prstGeom prst="rect">
            <a:avLst/>
          </a:prstGeom>
        </p:spPr>
      </p:pic>
      <p:pic>
        <p:nvPicPr>
          <p:cNvPr id="3" name="Picture 2">
            <a:extLst>
              <a:ext uri="{FF2B5EF4-FFF2-40B4-BE49-F238E27FC236}">
                <a16:creationId xmlns:a16="http://schemas.microsoft.com/office/drawing/2014/main" id="{4C4CC75D-74EE-4857-8716-FE722F4D2C8A}"/>
              </a:ext>
            </a:extLst>
          </p:cNvPr>
          <p:cNvPicPr>
            <a:picLocks noChangeAspect="1"/>
          </p:cNvPicPr>
          <p:nvPr/>
        </p:nvPicPr>
        <p:blipFill>
          <a:blip r:embed="rId8"/>
          <a:stretch>
            <a:fillRect/>
          </a:stretch>
        </p:blipFill>
        <p:spPr>
          <a:xfrm>
            <a:off x="611560" y="3566627"/>
            <a:ext cx="2028911" cy="1666875"/>
          </a:xfrm>
          <a:prstGeom prst="rect">
            <a:avLst/>
          </a:prstGeom>
        </p:spPr>
      </p:pic>
      <p:pic>
        <p:nvPicPr>
          <p:cNvPr id="4" name="Picture 3">
            <a:extLst>
              <a:ext uri="{FF2B5EF4-FFF2-40B4-BE49-F238E27FC236}">
                <a16:creationId xmlns:a16="http://schemas.microsoft.com/office/drawing/2014/main" id="{C1192D3C-6701-4ACF-A2ED-362F1CE7BA3A}"/>
              </a:ext>
            </a:extLst>
          </p:cNvPr>
          <p:cNvPicPr>
            <a:picLocks noChangeAspect="1"/>
          </p:cNvPicPr>
          <p:nvPr/>
        </p:nvPicPr>
        <p:blipFill>
          <a:blip r:embed="rId9"/>
          <a:stretch>
            <a:fillRect/>
          </a:stretch>
        </p:blipFill>
        <p:spPr>
          <a:xfrm>
            <a:off x="3987471" y="3474614"/>
            <a:ext cx="1247775" cy="1666875"/>
          </a:xfrm>
          <a:prstGeom prst="rect">
            <a:avLst/>
          </a:prstGeom>
        </p:spPr>
      </p:pic>
      <p:pic>
        <p:nvPicPr>
          <p:cNvPr id="5" name="Picture 4">
            <a:extLst>
              <a:ext uri="{FF2B5EF4-FFF2-40B4-BE49-F238E27FC236}">
                <a16:creationId xmlns:a16="http://schemas.microsoft.com/office/drawing/2014/main" id="{94F1642A-2A22-421A-8FAC-3D2A95C7676B}"/>
              </a:ext>
            </a:extLst>
          </p:cNvPr>
          <p:cNvPicPr>
            <a:picLocks noChangeAspect="1"/>
          </p:cNvPicPr>
          <p:nvPr/>
        </p:nvPicPr>
        <p:blipFill>
          <a:blip r:embed="rId10"/>
          <a:stretch>
            <a:fillRect/>
          </a:stretch>
        </p:blipFill>
        <p:spPr>
          <a:xfrm>
            <a:off x="7018412" y="3360960"/>
            <a:ext cx="1186458" cy="1780132"/>
          </a:xfrm>
          <a:prstGeom prst="rect">
            <a:avLst/>
          </a:prstGeom>
        </p:spPr>
      </p:pic>
    </p:spTree>
    <p:extLst>
      <p:ext uri="{BB962C8B-B14F-4D97-AF65-F5344CB8AC3E}">
        <p14:creationId xmlns:p14="http://schemas.microsoft.com/office/powerpoint/2010/main" val="3729669930"/>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02006FA4-1611-4B07-AF7F-85CF6D20EB3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1804</TotalTime>
  <Words>2503</Words>
  <Application>Microsoft Office PowerPoint</Application>
  <PresentationFormat>On-screen Show (4:3)</PresentationFormat>
  <Paragraphs>214</Paragraphs>
  <Slides>25</Slides>
  <Notes>25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Calibri</vt:lpstr>
      <vt:lpstr>Calibri Light</vt:lpstr>
      <vt:lpstr>Twinkl Cursive Looped</vt:lpstr>
      <vt:lpstr>Twinkl Cursive Unlooped Thin</vt:lpstr>
      <vt:lpstr>Retrospect</vt:lpstr>
      <vt:lpstr>Barnfields Primary School Year 6</vt:lpstr>
      <vt:lpstr>Meet the Teachers</vt:lpstr>
      <vt:lpstr>Year 6 Timings of the Day</vt:lpstr>
      <vt:lpstr>The Importance of Attendance </vt:lpstr>
      <vt:lpstr>Contact with School Staff </vt:lpstr>
      <vt:lpstr>Provisional Dates </vt:lpstr>
      <vt:lpstr>Home-School Partnership </vt:lpstr>
      <vt:lpstr>Home-School Partnership Stay Connected with the Arbor App!</vt:lpstr>
      <vt:lpstr>Promoting Excellent Attitudes and Behaviours at Barnfields </vt:lpstr>
      <vt:lpstr>Rewards and Celebrations </vt:lpstr>
      <vt:lpstr>Parent Code of Conduct </vt:lpstr>
      <vt:lpstr>Books, Images and Videos Parental Consent </vt:lpstr>
      <vt:lpstr>Year Group Timetable</vt:lpstr>
      <vt:lpstr>Curriculum Intention</vt:lpstr>
      <vt:lpstr>Curriculum Outlines</vt:lpstr>
      <vt:lpstr>English Expectations: Reading</vt:lpstr>
      <vt:lpstr>Reading at Home</vt:lpstr>
      <vt:lpstr>Selecting Appropriate Books: Book Trust  </vt:lpstr>
      <vt:lpstr>Parental Support: Reading</vt:lpstr>
      <vt:lpstr>English Expectations: Writing</vt:lpstr>
      <vt:lpstr>Parental Support: Writing</vt:lpstr>
      <vt:lpstr>Mathematics Expectations </vt:lpstr>
      <vt:lpstr>Parental Support: Mathematics </vt:lpstr>
      <vt:lpstr>Homework </vt:lpstr>
      <vt:lpstr>Keeping in Touch</vt:lpstr>
    </vt:vector>
  </TitlesOfParts>
  <Company>Barnfields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Gayle</dc:creator>
  <cp:lastModifiedBy>H.McCulloch</cp:lastModifiedBy>
  <cp:revision>141</cp:revision>
  <dcterms:created xsi:type="dcterms:W3CDTF">2020-01-14T19:44:36Z</dcterms:created>
  <dcterms:modified xsi:type="dcterms:W3CDTF">2025-08-28T14:38:16Z</dcterms:modified>
</cp:coreProperties>
</file>